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</p:sldMasterIdLst>
  <p:notesMasterIdLst>
    <p:notesMasterId r:id="rId111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93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97" r:id="rId35"/>
    <p:sldId id="282" r:id="rId36"/>
    <p:sldId id="307" r:id="rId37"/>
    <p:sldId id="283" r:id="rId38"/>
    <p:sldId id="284" r:id="rId39"/>
    <p:sldId id="285" r:id="rId40"/>
    <p:sldId id="286" r:id="rId41"/>
    <p:sldId id="287" r:id="rId42"/>
    <p:sldId id="298" r:id="rId43"/>
    <p:sldId id="288" r:id="rId44"/>
    <p:sldId id="289" r:id="rId45"/>
    <p:sldId id="290" r:id="rId46"/>
    <p:sldId id="291" r:id="rId47"/>
    <p:sldId id="292" r:id="rId48"/>
    <p:sldId id="294" r:id="rId49"/>
    <p:sldId id="295" r:id="rId50"/>
    <p:sldId id="296" r:id="rId51"/>
    <p:sldId id="299" r:id="rId52"/>
    <p:sldId id="300" r:id="rId53"/>
    <p:sldId id="301" r:id="rId54"/>
    <p:sldId id="302" r:id="rId55"/>
    <p:sldId id="303" r:id="rId56"/>
    <p:sldId id="309" r:id="rId57"/>
    <p:sldId id="308" r:id="rId58"/>
    <p:sldId id="310" r:id="rId59"/>
    <p:sldId id="311" r:id="rId60"/>
    <p:sldId id="312" r:id="rId61"/>
    <p:sldId id="315" r:id="rId62"/>
    <p:sldId id="314" r:id="rId63"/>
    <p:sldId id="316" r:id="rId64"/>
    <p:sldId id="317" r:id="rId65"/>
    <p:sldId id="318" r:id="rId66"/>
    <p:sldId id="319" r:id="rId67"/>
    <p:sldId id="325" r:id="rId68"/>
    <p:sldId id="324" r:id="rId69"/>
    <p:sldId id="326" r:id="rId70"/>
    <p:sldId id="327" r:id="rId71"/>
    <p:sldId id="328" r:id="rId72"/>
    <p:sldId id="329" r:id="rId73"/>
    <p:sldId id="337" r:id="rId74"/>
    <p:sldId id="330" r:id="rId75"/>
    <p:sldId id="331" r:id="rId76"/>
    <p:sldId id="332" r:id="rId77"/>
    <p:sldId id="338" r:id="rId78"/>
    <p:sldId id="335" r:id="rId79"/>
    <p:sldId id="336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presProps" Target="presProp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102" Type="http://schemas.openxmlformats.org/officeDocument/2006/relationships/slide" Target="slides/slide95.xml"/><Relationship Id="rId110" Type="http://schemas.openxmlformats.org/officeDocument/2006/relationships/slide" Target="slides/slide103.xml"/><Relationship Id="rId11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07851-339C-4C7B-AEBF-FBB24398B5DB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37B0E-C896-485A-95E2-6018AD2AD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22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37B0E-C896-485A-95E2-6018AD2AD0A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620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1607A04-60B1-4379-A98F-31501E4A9CB7}" type="slidenum">
              <a:rPr kumimoji="0" lang="en-US" altLang="en-US" sz="1200">
                <a:solidFill>
                  <a:prstClr val="black"/>
                </a:solidFill>
              </a:rPr>
              <a:pPr/>
              <a:t>75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8764F6E-70E0-4F2E-BE1E-416CE0553810}" type="slidenum">
              <a:rPr kumimoji="0" lang="en-US" altLang="en-US" sz="1200">
                <a:solidFill>
                  <a:prstClr val="black"/>
                </a:solidFill>
              </a:rPr>
              <a:pPr/>
              <a:t>76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A05FDE2-088A-43E8-AE3D-C844DE09FC11}" type="slidenum">
              <a:rPr kumimoji="0" lang="en-US" altLang="en-US" sz="1200">
                <a:solidFill>
                  <a:prstClr val="black"/>
                </a:solidFill>
              </a:rPr>
              <a:pPr/>
              <a:t>80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8F097D6-B809-4F92-B15D-6BD2B425EC27}" type="slidenum">
              <a:rPr kumimoji="0" lang="en-US" altLang="en-US" sz="1200">
                <a:solidFill>
                  <a:prstClr val="black"/>
                </a:solidFill>
              </a:rPr>
              <a:pPr/>
              <a:t>81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217F8F0-A339-4AD6-A725-B2209093CF4E}" type="slidenum">
              <a:rPr kumimoji="0" lang="en-US" altLang="en-US" sz="1200" smtClean="0"/>
              <a:pPr/>
              <a:t>61</a:t>
            </a:fld>
            <a:endParaRPr kumimoji="0" lang="en-US" altLang="en-US" sz="1200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CD65FAF-F597-49A5-9627-ED4AFA21B681}" type="slidenum">
              <a:rPr kumimoji="0" lang="en-US" altLang="en-US" sz="1200">
                <a:solidFill>
                  <a:prstClr val="black"/>
                </a:solidFill>
              </a:rPr>
              <a:pPr/>
              <a:t>82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C683209-8F80-4330-B396-4583A2A65A05}" type="slidenum">
              <a:rPr kumimoji="0" lang="en-US" altLang="en-US" sz="1200">
                <a:solidFill>
                  <a:prstClr val="black"/>
                </a:solidFill>
              </a:rPr>
              <a:pPr/>
              <a:t>83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87F70A4-89D1-4708-9897-373CFFDE72B6}" type="slidenum">
              <a:rPr kumimoji="0" lang="en-US" altLang="en-US" sz="1200">
                <a:solidFill>
                  <a:prstClr val="black"/>
                </a:solidFill>
              </a:rPr>
              <a:pPr/>
              <a:t>84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AAAD8AB-DD71-47FC-952D-DA949C078DDE}" type="slidenum">
              <a:rPr kumimoji="0" lang="en-US" altLang="en-US" sz="1200">
                <a:solidFill>
                  <a:prstClr val="black"/>
                </a:solidFill>
              </a:rPr>
              <a:pPr/>
              <a:t>85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2939B6C-F2CA-45E3-9354-887A4A173B72}" type="slidenum">
              <a:rPr kumimoji="0" lang="en-US" altLang="en-US" sz="1200" smtClean="0"/>
              <a:pPr/>
              <a:t>62</a:t>
            </a:fld>
            <a:endParaRPr kumimoji="0" lang="en-US" altLang="en-US" sz="120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4EC0DF8-ED97-4F0F-A353-695A4942C358}" type="slidenum">
              <a:rPr kumimoji="0" lang="en-US" altLang="en-US" sz="1200" smtClean="0"/>
              <a:pPr/>
              <a:t>64</a:t>
            </a:fld>
            <a:endParaRPr kumimoji="0" lang="en-US" altLang="en-US" sz="120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5365208-6FE9-453B-BD27-4521B300D096}" type="slidenum">
              <a:rPr kumimoji="0" lang="en-US" altLang="en-US" sz="1200" smtClean="0"/>
              <a:pPr/>
              <a:t>65</a:t>
            </a:fld>
            <a:endParaRPr kumimoji="0" lang="en-US" altLang="en-US" sz="1200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6C81FB6-5BBF-4446-B8CA-E05D29CD815A}" type="slidenum">
              <a:rPr kumimoji="0" lang="en-US" altLang="en-US" sz="1200" smtClean="0"/>
              <a:pPr/>
              <a:t>68</a:t>
            </a:fld>
            <a:endParaRPr kumimoji="0" lang="en-US" altLang="en-US" sz="120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FAC2D14F-51B2-4B77-AD61-52B2FA5D04AC}" type="slidenum">
              <a:rPr kumimoji="0" lang="en-US" altLang="en-US" sz="1200" smtClean="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kumimoji="0" lang="en-US" altLang="en-US" sz="1200" smtClean="0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574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11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583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72AC2C4-6B60-4361-BCFA-F140523B1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31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755549-EDD7-4252-AF4F-E896F68672B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26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8E42-4E97-4F4E-86F4-B5BE0602F86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2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E24BB-23EB-434A-8952-872ABE0EAF6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697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EC564-3F2C-4E2E-887B-A175EBC7FE1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90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C3028-981A-47A0-A51C-10EAA5A52C4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26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8BE18-32F1-44F1-BA11-0743567E75A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7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D91D2-9A0E-4C92-93D9-4B1D7AD010AF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4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29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53A02-ED99-4A75-980E-43C72329C2F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027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ABE32-4DEE-46F6-B98D-66A50350C4A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6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320F0-4863-4CDB-AF48-350374E5118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66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8523D44-4593-4553-82E3-3B15E14C53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14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CB1D3-A352-4455-8B28-6A84417DACD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5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630BD-96A4-4607-B14E-5AB13AAE4D7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572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22A43-091A-4AB3-8B74-14D21D7BE30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194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5A2D1-4C54-4219-9A0B-A74D34AB8A5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729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B42E1-2F69-4033-BD34-32AD424402F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132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DA948-CA68-4A2D-B0BA-25B0458F9F8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24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3547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052BF-DC22-4514-A430-3DD6ACB41B3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066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A91CE-5645-4FE8-AF66-F0B09891119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169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DAE7E-EE76-4987-9935-F6199A4BF4C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44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57835-AFBA-456C-90B4-1C12100ACE7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50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8523D44-4593-4553-82E3-3B15E14C53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7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CB1D3-A352-4455-8B28-6A84417DACD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232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630BD-96A4-4607-B14E-5AB13AAE4D7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7259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22A43-091A-4AB3-8B74-14D21D7BE30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05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5A2D1-4C54-4219-9A0B-A74D34AB8A5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6403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B42E1-2F69-4033-BD34-32AD424402F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07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8520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DA948-CA68-4A2D-B0BA-25B0458F9F8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5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052BF-DC22-4514-A430-3DD6ACB41B3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31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A91CE-5645-4FE8-AF66-F0B09891119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89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DAE7E-EE76-4987-9935-F6199A4BF4C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568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57835-AFBA-456C-90B4-1C12100ACE7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7750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8523D44-4593-4553-82E3-3B15E14C53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879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CB1D3-A352-4455-8B28-6A84417DACD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957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630BD-96A4-4607-B14E-5AB13AAE4D7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9484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22A43-091A-4AB3-8B74-14D21D7BE30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701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5A2D1-4C54-4219-9A0B-A74D34AB8A5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8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9627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B42E1-2F69-4033-BD34-32AD424402F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5744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DA948-CA68-4A2D-B0BA-25B0458F9F8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9965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052BF-DC22-4514-A430-3DD6ACB41B3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685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A91CE-5645-4FE8-AF66-F0B09891119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4894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DAE7E-EE76-4987-9935-F6199A4BF4C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853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57835-AFBA-456C-90B4-1C12100ACE7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9114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8523D44-4593-4553-82E3-3B15E14C53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243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CB1D3-A352-4455-8B28-6A84417DACD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930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630BD-96A4-4607-B14E-5AB13AAE4D7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665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22A43-091A-4AB3-8B74-14D21D7BE30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58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0705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5A2D1-4C54-4219-9A0B-A74D34AB8A5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558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B42E1-2F69-4033-BD34-32AD424402F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235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DA948-CA68-4A2D-B0BA-25B0458F9F8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3835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052BF-DC22-4514-A430-3DD6ACB41B3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97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A91CE-5645-4FE8-AF66-F0B09891119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470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DAE7E-EE76-4987-9935-F6199A4BF4C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1765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57835-AFBA-456C-90B4-1C12100ACE7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1502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IN" sz="2400" smtClean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8523D44-4593-4553-82E3-3B15E14C53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646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CB1D3-A352-4455-8B28-6A84417DACD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2808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630BD-96A4-4607-B14E-5AB13AAE4D7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1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5954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22A43-091A-4AB3-8B74-14D21D7BE30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007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5A2D1-4C54-4219-9A0B-A74D34AB8A5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2687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B42E1-2F69-4033-BD34-32AD424402F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78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DA948-CA68-4A2D-B0BA-25B0458F9F8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72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052BF-DC22-4514-A430-3DD6ACB41B3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6869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A91CE-5645-4FE8-AF66-F0B09891119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670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DAE7E-EE76-4987-9935-F6199A4BF4C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2184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57835-AFBA-456C-90B4-1C12100ACE7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195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34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133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3CD57-A8F9-4A46-BFD0-C149D47D5D32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EFAF0-86EE-40B2-81C2-FE64EE1B1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99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AF90D75F-569E-4FCC-9DEB-2158506FD4C9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940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E7A4E5C9-CE64-44A2-BBBB-FA7F983E3A56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08620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E7A4E5C9-CE64-44A2-BBBB-FA7F983E3A56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84066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E7A4E5C9-CE64-44A2-BBBB-FA7F983E3A56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32277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E7A4E5C9-CE64-44A2-BBBB-FA7F983E3A56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9569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E7A4E5C9-CE64-44A2-BBBB-FA7F983E3A56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5696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5" Type="http://schemas.openxmlformats.org/officeDocument/2006/relationships/image" Target="../media/image60.png"/><Relationship Id="rId4" Type="http://schemas.openxmlformats.org/officeDocument/2006/relationships/image" Target="../media/image59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1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8.png"/><Relationship Id="rId5" Type="http://schemas.openxmlformats.org/officeDocument/2006/relationships/image" Target="../media/image77.wmf"/><Relationship Id="rId4" Type="http://schemas.openxmlformats.org/officeDocument/2006/relationships/oleObject" Target="../embeddings/oleObject3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8.png"/><Relationship Id="rId4" Type="http://schemas.openxmlformats.org/officeDocument/2006/relationships/image" Target="../media/image81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3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7.png"/><Relationship Id="rId5" Type="http://schemas.openxmlformats.org/officeDocument/2006/relationships/image" Target="../media/image86.wmf"/><Relationship Id="rId4" Type="http://schemas.openxmlformats.org/officeDocument/2006/relationships/oleObject" Target="../embeddings/oleObject4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3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94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1.png"/><Relationship Id="rId5" Type="http://schemas.openxmlformats.org/officeDocument/2006/relationships/image" Target="../media/image100.wmf"/><Relationship Id="rId4" Type="http://schemas.openxmlformats.org/officeDocument/2006/relationships/image" Target="../media/image99.wmf"/><Relationship Id="rId9" Type="http://schemas.openxmlformats.org/officeDocument/2006/relationships/image" Target="../media/image98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05.wmf"/><Relationship Id="rId4" Type="http://schemas.openxmlformats.org/officeDocument/2006/relationships/image" Target="../media/image104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8.wmf"/><Relationship Id="rId4" Type="http://schemas.openxmlformats.org/officeDocument/2006/relationships/image" Target="../media/image107.w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Chapter 3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IN" sz="3700" b="1" dirty="0">
                <a:solidFill>
                  <a:schemeClr val="tx1"/>
                </a:solidFill>
              </a:rPr>
              <a:t>Image Transform: Frequency Domain Representation and Enhancement </a:t>
            </a:r>
            <a:r>
              <a:rPr lang="en-IN" sz="3700" dirty="0">
                <a:solidFill>
                  <a:schemeClr val="tx1"/>
                </a:solidFill>
              </a:rPr>
              <a:t>	</a:t>
            </a:r>
            <a:r>
              <a:rPr lang="en-IN" sz="3700" b="1" dirty="0">
                <a:solidFill>
                  <a:schemeClr val="tx1"/>
                </a:solidFill>
              </a:rPr>
              <a:t>10 </a:t>
            </a:r>
            <a:r>
              <a:rPr lang="en-IN" sz="3700" dirty="0">
                <a:solidFill>
                  <a:schemeClr val="tx1"/>
                </a:solidFill>
              </a:rPr>
              <a:t>	</a:t>
            </a:r>
            <a:r>
              <a:rPr lang="en-IN" sz="3700" b="1" dirty="0">
                <a:solidFill>
                  <a:schemeClr val="tx1"/>
                </a:solidFill>
              </a:rPr>
              <a:t>CO3 </a:t>
            </a:r>
            <a:r>
              <a:rPr lang="en-IN" sz="3700" dirty="0">
                <a:solidFill>
                  <a:schemeClr val="tx1"/>
                </a:solidFill>
              </a:rPr>
              <a:t>	</a:t>
            </a:r>
          </a:p>
          <a:p>
            <a:r>
              <a:rPr lang="en-IN" sz="3700" b="1" dirty="0">
                <a:solidFill>
                  <a:schemeClr val="tx1"/>
                </a:solidFill>
              </a:rPr>
              <a:t>3.1 </a:t>
            </a:r>
            <a:r>
              <a:rPr lang="en-IN" sz="3700" dirty="0">
                <a:solidFill>
                  <a:schemeClr val="tx1"/>
                </a:solidFill>
              </a:rPr>
              <a:t>	Introduction , DFT and its properties, radix-2 algorithm(2- DFT ), FFT algorithm: divide and conquer approach, Dissemination in Time(DIT)-FFT 	</a:t>
            </a:r>
          </a:p>
          <a:p>
            <a:r>
              <a:rPr lang="en-IN" sz="3700" b="1" dirty="0">
                <a:solidFill>
                  <a:schemeClr val="tx1"/>
                </a:solidFill>
              </a:rPr>
              <a:t>3.2 </a:t>
            </a:r>
            <a:r>
              <a:rPr lang="en-IN" sz="3700" dirty="0">
                <a:solidFill>
                  <a:schemeClr val="tx1"/>
                </a:solidFill>
              </a:rPr>
              <a:t>	Discrete Cosine Transform, Walsh Transform, </a:t>
            </a:r>
            <a:r>
              <a:rPr lang="en-IN" sz="3700" dirty="0" err="1">
                <a:solidFill>
                  <a:schemeClr val="tx1"/>
                </a:solidFill>
              </a:rPr>
              <a:t>Hadamard</a:t>
            </a:r>
            <a:r>
              <a:rPr lang="en-IN" sz="3700" dirty="0">
                <a:solidFill>
                  <a:schemeClr val="tx1"/>
                </a:solidFill>
              </a:rPr>
              <a:t> Transform, </a:t>
            </a:r>
            <a:r>
              <a:rPr lang="en-IN" sz="3700" dirty="0" err="1">
                <a:solidFill>
                  <a:schemeClr val="tx1"/>
                </a:solidFill>
              </a:rPr>
              <a:t>Haar</a:t>
            </a:r>
            <a:r>
              <a:rPr lang="en-IN" sz="3700" dirty="0">
                <a:solidFill>
                  <a:schemeClr val="tx1"/>
                </a:solidFill>
              </a:rPr>
              <a:t> Transform, Principal component Analysis(PCA/Hoteling Transform), Introduction to Wavelet Transform 	</a:t>
            </a:r>
          </a:p>
          <a:p>
            <a:r>
              <a:rPr lang="en-IN" sz="3700" b="1" dirty="0">
                <a:solidFill>
                  <a:schemeClr val="tx1"/>
                </a:solidFill>
              </a:rPr>
              <a:t>3.3 </a:t>
            </a:r>
            <a:r>
              <a:rPr lang="en-IN" sz="3700" dirty="0">
                <a:solidFill>
                  <a:schemeClr val="tx1"/>
                </a:solidFill>
              </a:rPr>
              <a:t>	Low Pass and High Pass Frequency domain filters: Ideal, Butterworth, </a:t>
            </a:r>
          </a:p>
          <a:p>
            <a:r>
              <a:rPr lang="en-IN" sz="3700" dirty="0">
                <a:solidFill>
                  <a:schemeClr val="tx1"/>
                </a:solidFill>
              </a:rPr>
              <a:t>Homomorphic filter </a:t>
            </a:r>
          </a:p>
          <a:p>
            <a:r>
              <a:rPr lang="en-IN" sz="3700" dirty="0">
                <a:solidFill>
                  <a:srgbClr val="FF0000"/>
                </a:solidFill>
              </a:rPr>
              <a:t>Self-Learning Topic: Discrete Sine Transform (DST) </a:t>
            </a:r>
            <a:r>
              <a:rPr lang="en-IN" sz="3700" dirty="0"/>
              <a:t>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019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Properties of DFT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Conjugation</a:t>
            </a:r>
          </a:p>
          <a:p>
            <a:r>
              <a:rPr lang="en-IN" dirty="0" smtClean="0"/>
              <a:t>DFT of complex conjugate of any sequence is equal to complex conjugate of DFT of that sequence , with sequence delayed by k samples in frequency domain.</a:t>
            </a:r>
          </a:p>
          <a:p>
            <a:r>
              <a:rPr lang="en-IN" dirty="0" smtClean="0"/>
              <a:t>DFT{x(n)}=X(k)</a:t>
            </a:r>
          </a:p>
          <a:p>
            <a:r>
              <a:rPr lang="en-IN" sz="3600" smtClean="0"/>
              <a:t>DFT{X</a:t>
            </a:r>
            <a:r>
              <a:rPr lang="en-IN" sz="4000" smtClean="0"/>
              <a:t>*(n)}=X</a:t>
            </a:r>
            <a:r>
              <a:rPr lang="en-IN" sz="4400" smtClean="0"/>
              <a:t>*(N-k)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03984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05" y="1124744"/>
            <a:ext cx="7875875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4254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7427111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5" y="1052737"/>
            <a:ext cx="712879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1270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919" y="2104759"/>
            <a:ext cx="5398543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2703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4664"/>
            <a:ext cx="6840760" cy="585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67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Fast Fourier Transform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FFT is method of computing DFT with reduced number of calculations.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Computational efficiency is achieved if we adopt a divide and conquer approach.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Approach is based on decomposition of N point DFT into successively smaller DFTs.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883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Radix-2 FFT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N=2^m</a:t>
            </a:r>
          </a:p>
          <a:p>
            <a:r>
              <a:rPr lang="en-IN" dirty="0" smtClean="0"/>
              <a:t>m is number of stages</a:t>
            </a:r>
          </a:p>
          <a:p>
            <a:r>
              <a:rPr lang="en-IN" dirty="0" smtClean="0"/>
              <a:t>N point sequence is decimated into 2 point , further from a 2 point sequence 4 point DFT can be computed and so 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051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Phase or Twiddle Factor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/>
              <a:t>Complex valued factor in DFT is defined as W</a:t>
            </a:r>
            <a:r>
              <a:rPr lang="en-IN" sz="2000" dirty="0" smtClean="0"/>
              <a:t>N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also called as twiddle factor.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Twiddle factor is given as </a:t>
            </a:r>
          </a:p>
          <a:p>
            <a:r>
              <a:rPr lang="en-IN" dirty="0" smtClean="0"/>
              <a:t>W</a:t>
            </a:r>
            <a:r>
              <a:rPr lang="en-IN" sz="2400" dirty="0"/>
              <a:t> </a:t>
            </a:r>
            <a:r>
              <a:rPr lang="en-IN" dirty="0" smtClean="0"/>
              <a:t>= e^(-j2*pi)</a:t>
            </a:r>
          </a:p>
          <a:p>
            <a:r>
              <a:rPr lang="en-IN" dirty="0" smtClean="0"/>
              <a:t>Twiddle factor can be multiplied or divided by any integer.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65" y="2852936"/>
            <a:ext cx="5688632" cy="129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16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DIT-FFT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Steps to find DFT using Radix 2 DIT FFT:</a:t>
            </a:r>
          </a:p>
          <a:p>
            <a:pPr marL="0" indent="0">
              <a:buNone/>
            </a:pPr>
            <a:endParaRPr lang="en-IN" sz="2000" dirty="0"/>
          </a:p>
          <a:p>
            <a:pPr marL="514350" indent="-514350">
              <a:buAutoNum type="arabicPeriod"/>
            </a:pPr>
            <a:endParaRPr lang="en-I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792088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84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" y="0"/>
            <a:ext cx="91272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58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0"/>
            <a:ext cx="5792647" cy="676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396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7475794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70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548680"/>
            <a:ext cx="8925681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86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Transforms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/>
          </a:bodyPr>
          <a:lstStyle/>
          <a:p>
            <a:pPr algn="just"/>
            <a:r>
              <a:rPr lang="en-IN" dirty="0"/>
              <a:t>Image transforms are extensively used in image processing and image analysis</a:t>
            </a:r>
            <a:r>
              <a:rPr lang="en-IN" dirty="0" smtClean="0"/>
              <a:t>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/>
              <a:t>Transform is basically </a:t>
            </a:r>
            <a:r>
              <a:rPr lang="en-IN" dirty="0" smtClean="0"/>
              <a:t>a mathematical </a:t>
            </a:r>
            <a:r>
              <a:rPr lang="en-IN" dirty="0"/>
              <a:t>tool, which allows us to move from one domain to another domain (time domain to the </a:t>
            </a:r>
            <a:r>
              <a:rPr lang="en-IN" dirty="0" smtClean="0"/>
              <a:t>frequency domain).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/>
              <a:t>migrate from one domain to another domain is to perform the task at hand in an </a:t>
            </a:r>
            <a:r>
              <a:rPr lang="en-IN" dirty="0" smtClean="0"/>
              <a:t>easier manner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11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Discrete Fourier Transform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 smtClean="0"/>
              <a:t>Discrete </a:t>
            </a:r>
            <a:r>
              <a:rPr lang="en-IN" dirty="0" err="1" smtClean="0"/>
              <a:t>fourier</a:t>
            </a:r>
            <a:r>
              <a:rPr lang="en-IN" dirty="0" smtClean="0"/>
              <a:t> transform for a finite sequence is given by:</a:t>
            </a:r>
          </a:p>
          <a:p>
            <a:pPr algn="just"/>
            <a:endParaRPr lang="en-IN" dirty="0"/>
          </a:p>
          <a:p>
            <a:pPr algn="just"/>
            <a:endParaRPr lang="en-IN" dirty="0" smtClean="0"/>
          </a:p>
          <a:p>
            <a:pPr algn="just"/>
            <a:endParaRPr lang="en-IN" dirty="0"/>
          </a:p>
          <a:p>
            <a:pPr algn="just"/>
            <a:r>
              <a:rPr lang="en-IN" dirty="0" smtClean="0"/>
              <a:t>Evaluating summation for finite sequence for 0 to N-1.</a:t>
            </a:r>
          </a:p>
          <a:p>
            <a:pPr algn="just"/>
            <a:r>
              <a:rPr lang="en-IN" dirty="0" smtClean="0"/>
              <a:t>k/N corresponds to frequency F</a:t>
            </a:r>
          </a:p>
          <a:p>
            <a:pPr algn="just"/>
            <a:r>
              <a:rPr lang="en-IN" dirty="0" smtClean="0"/>
              <a:t>N corresponds to time for discrete signals</a:t>
            </a:r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57629"/>
            <a:ext cx="5688632" cy="129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961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Transforms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Image transforms are useful for </a:t>
            </a:r>
            <a:r>
              <a:rPr lang="en-IN" dirty="0" smtClean="0"/>
              <a:t>fast computation </a:t>
            </a:r>
            <a:r>
              <a:rPr lang="en-IN" dirty="0"/>
              <a:t>of convolution and correlation</a:t>
            </a:r>
            <a:r>
              <a:rPr lang="en-IN" dirty="0" smtClean="0"/>
              <a:t>.</a:t>
            </a:r>
          </a:p>
          <a:p>
            <a:pPr algn="just"/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transforms do not </a:t>
            </a:r>
            <a:r>
              <a:rPr lang="en-IN" dirty="0" smtClean="0"/>
              <a:t>change the </a:t>
            </a:r>
            <a:r>
              <a:rPr lang="en-IN" dirty="0"/>
              <a:t>information content present in the signal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pPr algn="just"/>
            <a:r>
              <a:rPr lang="en-IN" dirty="0"/>
              <a:t>Transforms play a </a:t>
            </a:r>
            <a:r>
              <a:rPr lang="en-IN" dirty="0" smtClean="0"/>
              <a:t>significant role </a:t>
            </a:r>
            <a:r>
              <a:rPr lang="en-IN" dirty="0"/>
              <a:t>in various image-processing applications such as image analysis, image enhancement, image </a:t>
            </a:r>
            <a:r>
              <a:rPr lang="en-IN" dirty="0" smtClean="0"/>
              <a:t>filtering and </a:t>
            </a:r>
            <a:r>
              <a:rPr lang="en-IN" dirty="0"/>
              <a:t>image compression.</a:t>
            </a:r>
          </a:p>
        </p:txBody>
      </p:sp>
    </p:spTree>
    <p:extLst>
      <p:ext uri="{BB962C8B-B14F-4D97-AF65-F5344CB8AC3E}">
        <p14:creationId xmlns:p14="http://schemas.microsoft.com/office/powerpoint/2010/main" val="14505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FOR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AutoNum type="romanLcParenBoth"/>
            </a:pPr>
            <a:r>
              <a:rPr lang="en-IN" dirty="0" smtClean="0"/>
              <a:t>Mathematical Convenience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824163"/>
            <a:ext cx="8181975" cy="233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4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FOR TRANSFORM</a:t>
            </a:r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340768"/>
            <a:ext cx="5832648" cy="57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20080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90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8810216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57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Transform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1) Orthogonal sinusoidal</a:t>
            </a:r>
            <a:r>
              <a:rPr lang="en-IN" b="1" dirty="0"/>
              <a:t> </a:t>
            </a:r>
            <a:r>
              <a:rPr lang="en-IN" b="1" dirty="0" smtClean="0"/>
              <a:t>basis </a:t>
            </a:r>
            <a:r>
              <a:rPr lang="en-IN" b="1" dirty="0"/>
              <a:t>function</a:t>
            </a:r>
            <a:endParaRPr lang="en-IN" b="1" dirty="0" smtClean="0"/>
          </a:p>
          <a:p>
            <a:pPr algn="just"/>
            <a:r>
              <a:rPr lang="en-IN" dirty="0" smtClean="0"/>
              <a:t>One </a:t>
            </a:r>
            <a:r>
              <a:rPr lang="en-IN" dirty="0"/>
              <a:t>of the most powerful transforms with orthogonal sinusoidal basis function is the Fourier transform</a:t>
            </a:r>
            <a:r>
              <a:rPr lang="en-IN" dirty="0" smtClean="0"/>
              <a:t>.</a:t>
            </a:r>
          </a:p>
          <a:p>
            <a:pPr algn="just"/>
            <a:r>
              <a:rPr lang="en-IN" dirty="0"/>
              <a:t>The transform which is widely used in the field of </a:t>
            </a:r>
            <a:r>
              <a:rPr lang="en-IN" b="1" dirty="0"/>
              <a:t>image </a:t>
            </a:r>
            <a:r>
              <a:rPr lang="en-IN" b="1" dirty="0" smtClean="0"/>
              <a:t>compression </a:t>
            </a:r>
            <a:r>
              <a:rPr lang="en-IN" dirty="0" smtClean="0"/>
              <a:t>is </a:t>
            </a:r>
            <a:r>
              <a:rPr lang="en-IN" dirty="0"/>
              <a:t>discrete cosine transform.</a:t>
            </a:r>
          </a:p>
        </p:txBody>
      </p:sp>
    </p:spTree>
    <p:extLst>
      <p:ext uri="{BB962C8B-B14F-4D97-AF65-F5344CB8AC3E}">
        <p14:creationId xmlns:p14="http://schemas.microsoft.com/office/powerpoint/2010/main" val="178999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b="1" dirty="0" smtClean="0"/>
              <a:t>2) Non-sinusoidal</a:t>
            </a:r>
            <a:r>
              <a:rPr lang="en-IN" b="1" dirty="0"/>
              <a:t> </a:t>
            </a:r>
            <a:r>
              <a:rPr lang="en-IN" b="1" dirty="0" smtClean="0"/>
              <a:t>orthogonal</a:t>
            </a:r>
            <a:r>
              <a:rPr lang="en-IN" b="1" dirty="0"/>
              <a:t> </a:t>
            </a:r>
            <a:r>
              <a:rPr lang="en-IN" b="1" dirty="0" smtClean="0"/>
              <a:t>basis function</a:t>
            </a:r>
          </a:p>
          <a:p>
            <a:pPr algn="just"/>
            <a:r>
              <a:rPr lang="en-IN" dirty="0"/>
              <a:t>The transforms whose basis functions are non-sinusoidal in </a:t>
            </a:r>
            <a:r>
              <a:rPr lang="en-IN" dirty="0" smtClean="0"/>
              <a:t>nature.</a:t>
            </a:r>
          </a:p>
          <a:p>
            <a:pPr marL="0" indent="0" algn="just">
              <a:buNone/>
            </a:pPr>
            <a:endParaRPr lang="en-IN" dirty="0" smtClean="0"/>
          </a:p>
          <a:p>
            <a:pPr algn="just"/>
            <a:r>
              <a:rPr lang="en-IN" dirty="0" smtClean="0"/>
              <a:t>One </a:t>
            </a:r>
            <a:r>
              <a:rPr lang="en-IN" dirty="0"/>
              <a:t>of the important advantages of wavelet transform is that signals (images) can </a:t>
            </a:r>
            <a:r>
              <a:rPr lang="en-IN" dirty="0" smtClean="0"/>
              <a:t>be </a:t>
            </a:r>
            <a:r>
              <a:rPr lang="en-IN" b="1" dirty="0" smtClean="0"/>
              <a:t>represented </a:t>
            </a:r>
            <a:r>
              <a:rPr lang="en-IN" b="1" dirty="0"/>
              <a:t>in different resolutions.</a:t>
            </a:r>
          </a:p>
        </p:txBody>
      </p:sp>
    </p:spTree>
    <p:extLst>
      <p:ext uri="{BB962C8B-B14F-4D97-AF65-F5344CB8AC3E}">
        <p14:creationId xmlns:p14="http://schemas.microsoft.com/office/powerpoint/2010/main" val="36896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b="1" dirty="0" smtClean="0"/>
              <a:t>3) </a:t>
            </a:r>
            <a:r>
              <a:rPr lang="en-IN" b="1" dirty="0"/>
              <a:t>Basis </a:t>
            </a:r>
            <a:r>
              <a:rPr lang="en-IN" b="1" dirty="0" smtClean="0"/>
              <a:t>function depending on statistics </a:t>
            </a:r>
            <a:r>
              <a:rPr lang="en-IN" b="1" dirty="0"/>
              <a:t>of </a:t>
            </a:r>
            <a:r>
              <a:rPr lang="en-IN" b="1" dirty="0" smtClean="0"/>
              <a:t>input  signal</a:t>
            </a:r>
          </a:p>
          <a:p>
            <a:pPr algn="just"/>
            <a:r>
              <a:rPr lang="en-IN" dirty="0"/>
              <a:t>The transform whose basis function depends on the statistics of input signal are KL transform and </a:t>
            </a:r>
            <a:r>
              <a:rPr lang="en-IN" dirty="0" smtClean="0"/>
              <a:t>singular value </a:t>
            </a:r>
            <a:r>
              <a:rPr lang="en-IN" dirty="0"/>
              <a:t>decomposition</a:t>
            </a:r>
            <a:r>
              <a:rPr lang="en-IN" dirty="0" smtClean="0"/>
              <a:t>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The </a:t>
            </a:r>
            <a:r>
              <a:rPr lang="en-IN" dirty="0"/>
              <a:t>KL transform is considered to be the best among all linear transforms with </a:t>
            </a:r>
            <a:r>
              <a:rPr lang="en-IN" dirty="0" smtClean="0"/>
              <a:t>respect to </a:t>
            </a:r>
            <a:r>
              <a:rPr lang="en-IN" b="1" dirty="0"/>
              <a:t>energy compaction</a:t>
            </a:r>
            <a:r>
              <a:rPr lang="en-IN" dirty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481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4) Directional transformation</a:t>
            </a:r>
          </a:p>
          <a:p>
            <a:pPr algn="just"/>
            <a:r>
              <a:rPr lang="en-IN" dirty="0" smtClean="0"/>
              <a:t>The </a:t>
            </a:r>
            <a:r>
              <a:rPr lang="en-IN" dirty="0"/>
              <a:t>transforms whose basis functions are effective in </a:t>
            </a:r>
            <a:r>
              <a:rPr lang="en-IN" b="1" dirty="0"/>
              <a:t>representing the directional information of a </a:t>
            </a:r>
            <a:r>
              <a:rPr lang="en-IN" b="1" dirty="0" smtClean="0"/>
              <a:t>signal </a:t>
            </a:r>
            <a:r>
              <a:rPr lang="en-IN" dirty="0" smtClean="0"/>
              <a:t>include </a:t>
            </a:r>
            <a:r>
              <a:rPr lang="en-IN" dirty="0"/>
              <a:t>Hough transform, Radon transform, </a:t>
            </a:r>
            <a:r>
              <a:rPr lang="en-IN" dirty="0" err="1"/>
              <a:t>Ridgelet</a:t>
            </a:r>
            <a:r>
              <a:rPr lang="en-IN" dirty="0"/>
              <a:t> transform and </a:t>
            </a:r>
            <a:r>
              <a:rPr lang="en-IN" dirty="0" err="1"/>
              <a:t>Contourlet</a:t>
            </a:r>
            <a:r>
              <a:rPr lang="en-IN" dirty="0"/>
              <a:t> transform.</a:t>
            </a:r>
          </a:p>
        </p:txBody>
      </p:sp>
    </p:spTree>
    <p:extLst>
      <p:ext uri="{BB962C8B-B14F-4D97-AF65-F5344CB8AC3E}">
        <p14:creationId xmlns:p14="http://schemas.microsoft.com/office/powerpoint/2010/main" val="45481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Need for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The </a:t>
            </a:r>
            <a:r>
              <a:rPr lang="en-IN" dirty="0"/>
              <a:t>need for transform is most of the signals or images are time domain signal (</a:t>
            </a:r>
            <a:r>
              <a:rPr lang="en-IN" dirty="0" err="1"/>
              <a:t>ie</a:t>
            </a:r>
            <a:r>
              <a:rPr lang="en-IN" dirty="0"/>
              <a:t>) signals can be measured with a function of time. </a:t>
            </a:r>
            <a:endParaRPr lang="en-IN" dirty="0" smtClean="0"/>
          </a:p>
          <a:p>
            <a:pPr algn="just"/>
            <a:r>
              <a:rPr lang="en-IN" dirty="0" smtClean="0"/>
              <a:t>This </a:t>
            </a:r>
            <a:r>
              <a:rPr lang="en-IN" dirty="0"/>
              <a:t>representation is not always best. </a:t>
            </a:r>
            <a:endParaRPr lang="en-IN" dirty="0" smtClean="0"/>
          </a:p>
          <a:p>
            <a:pPr algn="just"/>
            <a:r>
              <a:rPr lang="en-IN" dirty="0" smtClean="0"/>
              <a:t>For </a:t>
            </a:r>
            <a:r>
              <a:rPr lang="en-IN" dirty="0"/>
              <a:t>most image processing applications anyone of the mathematical transformation are applied to the signal or images to obtain further information from that signal. </a:t>
            </a:r>
          </a:p>
        </p:txBody>
      </p:sp>
    </p:spTree>
    <p:extLst>
      <p:ext uri="{BB962C8B-B14F-4D97-AF65-F5344CB8AC3E}">
        <p14:creationId xmlns:p14="http://schemas.microsoft.com/office/powerpoint/2010/main" val="192955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14400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05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Discrete Fourier Transform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Magnitude function </a:t>
            </a:r>
          </a:p>
          <a:p>
            <a:r>
              <a:rPr lang="en-IN" dirty="0" smtClean="0"/>
              <a:t>X(k) = √Xr^2(k)+Xi^2(k)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 smtClean="0"/>
              <a:t>Phase function</a:t>
            </a:r>
          </a:p>
          <a:p>
            <a:r>
              <a:rPr lang="en-IN" dirty="0" smtClean="0"/>
              <a:t>Angle X(k)=tan-1[Xi(k)/</a:t>
            </a:r>
            <a:r>
              <a:rPr lang="en-IN" dirty="0" err="1" smtClean="0"/>
              <a:t>Xr</a:t>
            </a:r>
            <a:r>
              <a:rPr lang="en-IN" dirty="0" smtClean="0"/>
              <a:t>(k)]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094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Orthogonal DFT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If A is unitary and has only real elements , then it is orthogonal matrix</a:t>
            </a:r>
          </a:p>
          <a:p>
            <a:endParaRPr lang="en-IN" dirty="0"/>
          </a:p>
          <a:p>
            <a:r>
              <a:rPr lang="en-IN" dirty="0" smtClean="0"/>
              <a:t>A is orthogonal if A.A’ = 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51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Image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1) Check </a:t>
            </a:r>
            <a:r>
              <a:rPr lang="en-IN" dirty="0"/>
              <a:t>whether the DFT matrix is unitary or not.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67637"/>
            <a:ext cx="7488832" cy="391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9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781" y="332656"/>
            <a:ext cx="9195949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3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5476"/>
            <a:ext cx="8653954" cy="622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364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8560"/>
            <a:ext cx="8303298" cy="517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604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8224008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573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Unitary Transform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unitary transformation preserves the </a:t>
            </a:r>
            <a:r>
              <a:rPr lang="en-IN" b="1" dirty="0"/>
              <a:t>signal </a:t>
            </a:r>
            <a:r>
              <a:rPr lang="en-IN" b="1" dirty="0" smtClean="0"/>
              <a:t>energy</a:t>
            </a:r>
          </a:p>
          <a:p>
            <a:endParaRPr lang="en-IN" dirty="0"/>
          </a:p>
          <a:p>
            <a:r>
              <a:rPr lang="en-IN" dirty="0"/>
              <a:t>Most unitary transforms pack a </a:t>
            </a:r>
            <a:r>
              <a:rPr lang="en-IN" b="1" dirty="0"/>
              <a:t>large fraction of the energy of the image into relatively few of the transform coefficients</a:t>
            </a:r>
            <a:r>
              <a:rPr lang="en-IN" b="1" dirty="0" smtClean="0"/>
              <a:t>.</a:t>
            </a:r>
          </a:p>
          <a:p>
            <a:endParaRPr lang="en-IN" dirty="0"/>
          </a:p>
          <a:p>
            <a:r>
              <a:rPr lang="en-IN" dirty="0"/>
              <a:t>F</a:t>
            </a:r>
            <a:r>
              <a:rPr lang="en-IN" dirty="0" smtClean="0"/>
              <a:t>ew </a:t>
            </a:r>
            <a:r>
              <a:rPr lang="en-IN" dirty="0"/>
              <a:t>of the transform coefficients have significant values and these are the coefficients that are close to the origin</a:t>
            </a:r>
          </a:p>
        </p:txBody>
      </p:sp>
    </p:spTree>
    <p:extLst>
      <p:ext uri="{BB962C8B-B14F-4D97-AF65-F5344CB8AC3E}">
        <p14:creationId xmlns:p14="http://schemas.microsoft.com/office/powerpoint/2010/main" val="2565614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DFT of Image Matrix (2D)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9438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846579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616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DFT of Image Matrix (2D)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568952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3056"/>
            <a:ext cx="8280920" cy="239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196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3686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10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Inverse Discrete Fourier Transform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92088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93096"/>
            <a:ext cx="8330189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434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050"/>
            <a:ext cx="8630910" cy="680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838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12776"/>
            <a:ext cx="573612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89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Cosine </a:t>
            </a:r>
            <a:r>
              <a:rPr lang="en-IN" dirty="0" smtClean="0"/>
              <a:t>Transform (DCT)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56584"/>
          </a:xfrm>
        </p:spPr>
        <p:txBody>
          <a:bodyPr>
            <a:normAutofit fontScale="92500"/>
          </a:bodyPr>
          <a:lstStyle/>
          <a:p>
            <a:pPr algn="just"/>
            <a:r>
              <a:rPr lang="en-IN" dirty="0"/>
              <a:t>The discrete </a:t>
            </a:r>
            <a:r>
              <a:rPr lang="en-IN" dirty="0" smtClean="0"/>
              <a:t>cosine transforms </a:t>
            </a:r>
            <a:r>
              <a:rPr lang="en-IN" dirty="0"/>
              <a:t>are the members of a family of real-valued discrete sinusoidal unitary transforms. </a:t>
            </a:r>
            <a:endParaRPr lang="en-IN" dirty="0" smtClean="0"/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A discrete cosine </a:t>
            </a:r>
            <a:r>
              <a:rPr lang="en-IN" dirty="0"/>
              <a:t>transform consists of a set of basis vectors that are sampled cosine functions. </a:t>
            </a:r>
            <a:endParaRPr lang="en-IN" dirty="0" smtClean="0"/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DCT </a:t>
            </a:r>
            <a:r>
              <a:rPr lang="en-IN" dirty="0"/>
              <a:t>is a technique </a:t>
            </a:r>
            <a:r>
              <a:rPr lang="en-IN" dirty="0" smtClean="0"/>
              <a:t>for converting </a:t>
            </a:r>
            <a:r>
              <a:rPr lang="en-IN" dirty="0"/>
              <a:t>a signal into elementary frequency components and it is widely used in image compression.</a:t>
            </a:r>
          </a:p>
        </p:txBody>
      </p:sp>
    </p:spTree>
    <p:extLst>
      <p:ext uri="{BB962C8B-B14F-4D97-AF65-F5344CB8AC3E}">
        <p14:creationId xmlns:p14="http://schemas.microsoft.com/office/powerpoint/2010/main" val="714813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80728"/>
            <a:ext cx="865732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3816424" cy="242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196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784976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012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" y="260648"/>
            <a:ext cx="9085753" cy="645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141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4" y="404664"/>
            <a:ext cx="9128123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70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8" y="530261"/>
            <a:ext cx="8992421" cy="553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06" y="5301208"/>
            <a:ext cx="866496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771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09" y="476672"/>
            <a:ext cx="9164735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081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568952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65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Properties of DFT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632848" cy="168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41901"/>
            <a:ext cx="6912768" cy="153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55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IDCT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828092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5279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Symmetric and Asymmetric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Transformation Matrix – T</a:t>
            </a:r>
          </a:p>
          <a:p>
            <a:r>
              <a:rPr lang="en-IN" b="1" dirty="0" smtClean="0"/>
              <a:t>Image Matrix – f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If Transformation matrix is symmetric:</a:t>
            </a:r>
          </a:p>
          <a:p>
            <a:r>
              <a:rPr lang="en-IN" b="1" dirty="0" smtClean="0"/>
              <a:t>F = </a:t>
            </a:r>
            <a:r>
              <a:rPr lang="en-IN" b="1" dirty="0" err="1" smtClean="0"/>
              <a:t>TfT</a:t>
            </a:r>
            <a:endParaRPr lang="en-IN" b="1" dirty="0" smtClean="0"/>
          </a:p>
          <a:p>
            <a:endParaRPr lang="en-IN" b="1" dirty="0"/>
          </a:p>
          <a:p>
            <a:r>
              <a:rPr lang="en-IN" b="1" dirty="0">
                <a:solidFill>
                  <a:srgbClr val="FF0000"/>
                </a:solidFill>
              </a:rPr>
              <a:t>If Transformation matrix is </a:t>
            </a:r>
            <a:r>
              <a:rPr lang="en-IN" b="1" dirty="0" smtClean="0">
                <a:solidFill>
                  <a:srgbClr val="FF0000"/>
                </a:solidFill>
              </a:rPr>
              <a:t>asymmetric:</a:t>
            </a:r>
          </a:p>
          <a:p>
            <a:r>
              <a:rPr lang="en-IN" b="1" dirty="0"/>
              <a:t>F = </a:t>
            </a:r>
            <a:r>
              <a:rPr lang="en-IN" b="1" dirty="0" err="1" smtClean="0"/>
              <a:t>TfT</a:t>
            </a:r>
            <a:r>
              <a:rPr lang="en-IN" b="1" dirty="0" smtClean="0"/>
              <a:t>’</a:t>
            </a:r>
            <a:endParaRPr lang="en-IN" b="1" dirty="0"/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413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Hadamard</a:t>
            </a:r>
            <a:r>
              <a:rPr lang="en-IN" dirty="0" smtClean="0"/>
              <a:t> Transform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1" y="1412776"/>
            <a:ext cx="2411054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048" y="3212976"/>
            <a:ext cx="67056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021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8453692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128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Hadamard</a:t>
            </a:r>
            <a:r>
              <a:rPr lang="en-IN" dirty="0" smtClean="0"/>
              <a:t> Transform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err="1" smtClean="0"/>
              <a:t>Hadamard</a:t>
            </a:r>
            <a:r>
              <a:rPr lang="en-IN" dirty="0" smtClean="0"/>
              <a:t> of Sequence</a:t>
            </a:r>
          </a:p>
          <a:p>
            <a:r>
              <a:rPr lang="en-IN" b="1" dirty="0" smtClean="0"/>
              <a:t>X[n]={H(N).x(n)}</a:t>
            </a:r>
          </a:p>
          <a:p>
            <a:r>
              <a:rPr lang="en-IN" dirty="0" smtClean="0"/>
              <a:t>Inverse </a:t>
            </a:r>
            <a:r>
              <a:rPr lang="en-IN" dirty="0" err="1" smtClean="0"/>
              <a:t>Hadamard</a:t>
            </a:r>
            <a:r>
              <a:rPr lang="en-IN" dirty="0" smtClean="0"/>
              <a:t> of Sequence</a:t>
            </a:r>
          </a:p>
          <a:p>
            <a:r>
              <a:rPr lang="en-IN" b="1" dirty="0"/>
              <a:t>X[n</a:t>
            </a:r>
            <a:r>
              <a:rPr lang="en-IN" b="1" dirty="0" smtClean="0"/>
              <a:t>] = 1/N{H(N</a:t>
            </a:r>
            <a:r>
              <a:rPr lang="en-IN" b="1" dirty="0"/>
              <a:t>).x(n)}</a:t>
            </a:r>
          </a:p>
          <a:p>
            <a:endParaRPr lang="en-IN" b="1" dirty="0" smtClean="0"/>
          </a:p>
          <a:p>
            <a:endParaRPr lang="en-IN" dirty="0" smtClean="0"/>
          </a:p>
          <a:p>
            <a:r>
              <a:rPr lang="en-IN" dirty="0" err="1" smtClean="0"/>
              <a:t>Hadamard</a:t>
            </a:r>
            <a:r>
              <a:rPr lang="en-IN" dirty="0" smtClean="0"/>
              <a:t> of image (2D)</a:t>
            </a:r>
          </a:p>
          <a:p>
            <a:r>
              <a:rPr lang="en-IN" dirty="0" err="1" smtClean="0"/>
              <a:t>Hadamard</a:t>
            </a:r>
            <a:r>
              <a:rPr lang="en-IN" dirty="0" smtClean="0"/>
              <a:t> is symmetric transform</a:t>
            </a:r>
          </a:p>
          <a:p>
            <a:r>
              <a:rPr lang="en-IN" b="1" dirty="0"/>
              <a:t>F = </a:t>
            </a:r>
            <a:r>
              <a:rPr lang="en-IN" b="1" dirty="0" err="1"/>
              <a:t>TfT</a:t>
            </a:r>
            <a:endParaRPr lang="en-IN" b="1" dirty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7779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6" y="332656"/>
            <a:ext cx="4536504" cy="446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380" y="717053"/>
            <a:ext cx="3816424" cy="408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572000" y="2996952"/>
            <a:ext cx="288032" cy="14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534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Walsh Transform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681159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458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Haar</a:t>
            </a:r>
            <a:r>
              <a:rPr lang="en-IN" dirty="0" smtClean="0"/>
              <a:t> Transform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0891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092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Haar</a:t>
            </a:r>
            <a:r>
              <a:rPr lang="en-IN" dirty="0" smtClean="0"/>
              <a:t> Transform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820891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217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IMAGE ENHANCEMENT IN THE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IN" dirty="0"/>
              <a:t>I</a:t>
            </a:r>
            <a:r>
              <a:rPr lang="en-IN" dirty="0" smtClean="0"/>
              <a:t>f </a:t>
            </a:r>
            <a:r>
              <a:rPr lang="en-IN" dirty="0"/>
              <a:t>we multiply each element of the Fourier coefficient by a </a:t>
            </a:r>
            <a:r>
              <a:rPr lang="en-IN" dirty="0" smtClean="0"/>
              <a:t>suitably chosen </a:t>
            </a:r>
            <a:r>
              <a:rPr lang="en-IN" dirty="0"/>
              <a:t>weighting function then we can </a:t>
            </a:r>
            <a:r>
              <a:rPr lang="en-IN" b="1" dirty="0"/>
              <a:t>accentuate certain frequency components and attenuate others. </a:t>
            </a:r>
            <a:endParaRPr lang="en-IN" b="1" dirty="0" smtClean="0"/>
          </a:p>
          <a:p>
            <a:pPr algn="just"/>
            <a:r>
              <a:rPr lang="en-IN" dirty="0" smtClean="0"/>
              <a:t>This </a:t>
            </a:r>
            <a:r>
              <a:rPr lang="en-IN" b="1" dirty="0" smtClean="0"/>
              <a:t>selective enhancement </a:t>
            </a:r>
            <a:r>
              <a:rPr lang="en-IN" b="1" dirty="0"/>
              <a:t>or suppression of frequency components </a:t>
            </a:r>
            <a:r>
              <a:rPr lang="en-IN" dirty="0"/>
              <a:t>is termed Fourier filtering or frequency domain filtering.</a:t>
            </a:r>
          </a:p>
          <a:p>
            <a:pPr algn="just"/>
            <a:r>
              <a:rPr lang="en-IN" dirty="0"/>
              <a:t>The spatial representation of image data </a:t>
            </a:r>
            <a:r>
              <a:rPr lang="en-IN" b="1" dirty="0"/>
              <a:t>describes the adjacency relationship between the pixels.</a:t>
            </a:r>
            <a:r>
              <a:rPr lang="en-IN" dirty="0"/>
              <a:t> </a:t>
            </a:r>
            <a:endParaRPr lang="en-IN" dirty="0" smtClean="0"/>
          </a:p>
          <a:p>
            <a:pPr algn="just"/>
            <a:r>
              <a:rPr lang="en-IN" dirty="0" smtClean="0"/>
              <a:t>On the other </a:t>
            </a:r>
            <a:r>
              <a:rPr lang="en-IN" dirty="0"/>
              <a:t>hand, the frequency domain </a:t>
            </a:r>
            <a:r>
              <a:rPr lang="en-IN" b="1" dirty="0"/>
              <a:t>representation clusters the image data according to their frequency distribution.</a:t>
            </a:r>
          </a:p>
          <a:p>
            <a:pPr algn="just"/>
            <a:r>
              <a:rPr lang="en-IN" dirty="0"/>
              <a:t>In frequency domain filtering, the </a:t>
            </a:r>
            <a:r>
              <a:rPr lang="en-IN" b="1" dirty="0"/>
              <a:t>image data is dissected into various spectral bands</a:t>
            </a:r>
            <a:r>
              <a:rPr lang="en-IN" dirty="0"/>
              <a:t>, where each </a:t>
            </a:r>
            <a:r>
              <a:rPr lang="en-IN" dirty="0" smtClean="0"/>
              <a:t>band depicts </a:t>
            </a:r>
            <a:r>
              <a:rPr lang="en-IN" dirty="0"/>
              <a:t>a specific range of details within the image. </a:t>
            </a:r>
            <a:endParaRPr lang="en-IN" dirty="0" smtClean="0"/>
          </a:p>
          <a:p>
            <a:pPr algn="just"/>
            <a:r>
              <a:rPr lang="en-IN" dirty="0" smtClean="0"/>
              <a:t>The </a:t>
            </a:r>
            <a:r>
              <a:rPr lang="en-IN" b="1" dirty="0"/>
              <a:t>process of selective frequency inclusion or </a:t>
            </a:r>
            <a:r>
              <a:rPr lang="en-IN" b="1" dirty="0" smtClean="0"/>
              <a:t>exclusion is </a:t>
            </a:r>
            <a:r>
              <a:rPr lang="en-IN" b="1" dirty="0"/>
              <a:t>termed frequency domain filtering.</a:t>
            </a:r>
          </a:p>
          <a:p>
            <a:pPr algn="just"/>
            <a:r>
              <a:rPr lang="en-IN" dirty="0"/>
              <a:t>It is possible to perform filtering in the frequency domain by specifying the frequencies that should </a:t>
            </a:r>
            <a:r>
              <a:rPr lang="en-IN" dirty="0" smtClean="0"/>
              <a:t>be kept </a:t>
            </a:r>
            <a:r>
              <a:rPr lang="en-IN" dirty="0"/>
              <a:t>and the frequencies that should be discarded.</a:t>
            </a:r>
          </a:p>
        </p:txBody>
      </p:sp>
    </p:spTree>
    <p:extLst>
      <p:ext uri="{BB962C8B-B14F-4D97-AF65-F5344CB8AC3E}">
        <p14:creationId xmlns:p14="http://schemas.microsoft.com/office/powerpoint/2010/main" val="196650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Properties of DFT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DFT of circular convolution of two sequences is equivalent to product of their individual DFTs.</a:t>
            </a:r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4"/>
            <a:ext cx="720080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54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IMAGE ENHANCEMENT IN THE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dirty="0"/>
              <a:t>f</a:t>
            </a:r>
            <a:r>
              <a:rPr lang="en-IN" dirty="0" smtClean="0"/>
              <a:t>(</a:t>
            </a:r>
            <a:r>
              <a:rPr lang="en-IN" dirty="0" err="1" smtClean="0"/>
              <a:t>m,n</a:t>
            </a:r>
            <a:r>
              <a:rPr lang="en-IN" dirty="0" smtClean="0"/>
              <a:t>) – original image</a:t>
            </a:r>
          </a:p>
          <a:p>
            <a:pPr marL="0" indent="0" algn="just">
              <a:buNone/>
            </a:pPr>
            <a:r>
              <a:rPr lang="en-IN" dirty="0" smtClean="0"/>
              <a:t>F(</a:t>
            </a:r>
            <a:r>
              <a:rPr lang="en-IN" dirty="0" err="1" smtClean="0"/>
              <a:t>k,l</a:t>
            </a:r>
            <a:r>
              <a:rPr lang="en-IN" dirty="0" smtClean="0"/>
              <a:t>) – FT of original image</a:t>
            </a:r>
          </a:p>
          <a:p>
            <a:pPr marL="0" indent="0" algn="just">
              <a:buNone/>
            </a:pPr>
            <a:r>
              <a:rPr lang="en-IN" dirty="0"/>
              <a:t>h</a:t>
            </a:r>
            <a:r>
              <a:rPr lang="en-IN" dirty="0" smtClean="0"/>
              <a:t>(</a:t>
            </a:r>
            <a:r>
              <a:rPr lang="en-IN" dirty="0" err="1" smtClean="0"/>
              <a:t>m,n</a:t>
            </a:r>
            <a:r>
              <a:rPr lang="en-IN" dirty="0" smtClean="0"/>
              <a:t>) – Filtering mask</a:t>
            </a:r>
          </a:p>
          <a:p>
            <a:pPr marL="0" indent="0" algn="just">
              <a:buNone/>
            </a:pPr>
            <a:r>
              <a:rPr lang="en-IN" dirty="0" smtClean="0"/>
              <a:t>H(</a:t>
            </a:r>
            <a:r>
              <a:rPr lang="en-IN" dirty="0" err="1" smtClean="0"/>
              <a:t>k,l</a:t>
            </a:r>
            <a:r>
              <a:rPr lang="en-IN" dirty="0" smtClean="0"/>
              <a:t>) – FT of filtering mask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346" y="1988840"/>
            <a:ext cx="60864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346" y="2626126"/>
            <a:ext cx="5966966" cy="60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15" y="3356992"/>
            <a:ext cx="602759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392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Low-pass (LP) filtering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Preserves low frequencies, attenuates high frequencies.</a:t>
            </a:r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2057400" y="2590800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solidFill>
                  <a:schemeClr val="accent2"/>
                </a:solidFill>
              </a:rPr>
              <a:t>ideal</a:t>
            </a:r>
          </a:p>
        </p:txBody>
      </p:sp>
      <p:sp>
        <p:nvSpPr>
          <p:cNvPr id="19461" name="Text Box 7"/>
          <p:cNvSpPr txBox="1">
            <a:spLocks noChangeArrowheads="1"/>
          </p:cNvSpPr>
          <p:nvPr/>
        </p:nvSpPr>
        <p:spPr bwMode="auto">
          <a:xfrm>
            <a:off x="5791200" y="27432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>
                <a:solidFill>
                  <a:schemeClr val="accent2"/>
                </a:solidFill>
              </a:rPr>
              <a:t>in practice</a:t>
            </a:r>
          </a:p>
        </p:txBody>
      </p:sp>
      <p:pic>
        <p:nvPicPr>
          <p:cNvPr id="19463" name="Picture 9" descr="enhancement_fig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276600"/>
            <a:ext cx="45720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0" descr="gonzalez_p2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2" r="981"/>
          <a:stretch>
            <a:fillRect/>
          </a:stretch>
        </p:blipFill>
        <p:spPr bwMode="auto">
          <a:xfrm>
            <a:off x="1066800" y="2965450"/>
            <a:ext cx="274320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Text Box 11"/>
          <p:cNvSpPr txBox="1">
            <a:spLocks noChangeArrowheads="1"/>
          </p:cNvSpPr>
          <p:nvPr/>
        </p:nvSpPr>
        <p:spPr bwMode="auto">
          <a:xfrm>
            <a:off x="4708525" y="5908675"/>
            <a:ext cx="2789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D</a:t>
            </a:r>
            <a:r>
              <a:rPr lang="en-US" altLang="en-US" baseline="-25000"/>
              <a:t>0</a:t>
            </a:r>
            <a:r>
              <a:rPr lang="en-US" altLang="en-US"/>
              <a:t>: cut-off frequency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5" y="5234782"/>
            <a:ext cx="365422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6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Lowpass (LP) filtering (cont’d)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In 2D, the cutoff frequencies lie on a circle.</a:t>
            </a: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181600"/>
            <a:ext cx="355441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0485" name="Picture 6" descr="gonzalez_p2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56"/>
          <a:stretch>
            <a:fillRect/>
          </a:stretch>
        </p:blipFill>
        <p:spPr bwMode="auto">
          <a:xfrm>
            <a:off x="3124200" y="2667000"/>
            <a:ext cx="34290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90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2564904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D0 is the cut-off frequency of the low-pass filter.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cut-off frequency determines the amount </a:t>
            </a:r>
            <a:r>
              <a:rPr lang="en-IN" dirty="0" smtClean="0"/>
              <a:t>of frequency </a:t>
            </a:r>
            <a:r>
              <a:rPr lang="en-IN" dirty="0"/>
              <a:t>components passed by the filter.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smaller the value of D0 , the greater the number of </a:t>
            </a:r>
            <a:r>
              <a:rPr lang="en-IN" dirty="0" smtClean="0"/>
              <a:t>image components </a:t>
            </a:r>
            <a:r>
              <a:rPr lang="en-IN" dirty="0"/>
              <a:t>eliminated by the filter.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</a:t>
            </a:r>
            <a:r>
              <a:rPr lang="en-IN" dirty="0"/>
              <a:t>value of D0 is chosen in such a way that the components of </a:t>
            </a:r>
            <a:r>
              <a:rPr lang="en-IN" dirty="0" smtClean="0"/>
              <a:t>interest are </a:t>
            </a:r>
            <a:r>
              <a:rPr lang="en-IN" dirty="0"/>
              <a:t>passed through.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Low-pass (LP) filtering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0867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How does D</a:t>
            </a:r>
            <a:r>
              <a:rPr lang="en-US" altLang="en-US" sz="3200" baseline="-25000" smtClean="0"/>
              <a:t>0 </a:t>
            </a:r>
            <a:r>
              <a:rPr lang="en-US" altLang="en-US" sz="3200" smtClean="0"/>
              <a:t>control smoothing? (cont’d)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r>
              <a:rPr lang="en-US" altLang="en-US" smtClean="0"/>
              <a:t>D</a:t>
            </a:r>
            <a:r>
              <a:rPr lang="en-US" altLang="en-US" baseline="-25000" smtClean="0"/>
              <a:t>0</a:t>
            </a:r>
            <a:r>
              <a:rPr lang="en-US" altLang="en-US" smtClean="0"/>
              <a:t> controls the amount of blurring</a:t>
            </a:r>
            <a:endParaRPr lang="en-US" altLang="en-US" baseline="-25000" smtClean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6110288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95800"/>
            <a:ext cx="639921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724400"/>
            <a:ext cx="1430338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1430338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7467600" y="4343400"/>
            <a:ext cx="1028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r=8 (90%)</a:t>
            </a: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7391400" y="2362200"/>
            <a:ext cx="1219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r=78 (99%)</a:t>
            </a:r>
          </a:p>
        </p:txBody>
      </p:sp>
    </p:spTree>
    <p:extLst>
      <p:ext uri="{BB962C8B-B14F-4D97-AF65-F5344CB8AC3E}">
        <p14:creationId xmlns:p14="http://schemas.microsoft.com/office/powerpoint/2010/main" val="218290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Ringing Effect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648200" cy="4267200"/>
          </a:xfrm>
        </p:spPr>
        <p:txBody>
          <a:bodyPr/>
          <a:lstStyle/>
          <a:p>
            <a:r>
              <a:rPr lang="en-US" altLang="en-US" u="sng" smtClean="0"/>
              <a:t>Sharp </a:t>
            </a:r>
            <a:r>
              <a:rPr lang="en-US" altLang="en-US" smtClean="0"/>
              <a:t>cutoff frequencies produce an overshoot of image features whose frequency is close to the cutoff frequencies </a:t>
            </a:r>
            <a:r>
              <a:rPr lang="en-US" altLang="en-US" b="1" smtClean="0"/>
              <a:t>(ringing effect).</a:t>
            </a:r>
          </a:p>
          <a:p>
            <a:endParaRPr lang="en-US" altLang="en-US" b="1" smtClean="0"/>
          </a:p>
        </p:txBody>
      </p:sp>
      <p:pic>
        <p:nvPicPr>
          <p:cNvPr id="25604" name="Picture 7" descr="crane_p19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3137" r="70297" b="9019"/>
          <a:stretch>
            <a:fillRect/>
          </a:stretch>
        </p:blipFill>
        <p:spPr bwMode="auto">
          <a:xfrm>
            <a:off x="534469" y="4511675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8" descr="crane_p19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7" t="3137" r="6931" b="9019"/>
          <a:stretch>
            <a:fillRect/>
          </a:stretch>
        </p:blipFill>
        <p:spPr bwMode="auto">
          <a:xfrm>
            <a:off x="2936241" y="4511675"/>
            <a:ext cx="2209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9" descr="cast_p16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5772" r="5751" b="3030"/>
          <a:stretch>
            <a:fillRect/>
          </a:stretch>
        </p:blipFill>
        <p:spPr bwMode="auto">
          <a:xfrm>
            <a:off x="6324600" y="1676400"/>
            <a:ext cx="217646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10"/>
          <p:cNvSpPr txBox="1">
            <a:spLocks noChangeArrowheads="1"/>
          </p:cNvSpPr>
          <p:nvPr/>
        </p:nvSpPr>
        <p:spPr bwMode="auto">
          <a:xfrm>
            <a:off x="7620000" y="5410200"/>
            <a:ext cx="671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>
                <a:solidFill>
                  <a:schemeClr val="bg2"/>
                </a:solidFill>
              </a:rPr>
              <a:t>h=f*g</a:t>
            </a:r>
          </a:p>
        </p:txBody>
      </p:sp>
    </p:spTree>
    <p:extLst>
      <p:ext uri="{BB962C8B-B14F-4D97-AF65-F5344CB8AC3E}">
        <p14:creationId xmlns:p14="http://schemas.microsoft.com/office/powerpoint/2010/main" val="2744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Low Pass (LP) Filters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Ideal low-pass filter (ILPF) </a:t>
            </a:r>
          </a:p>
          <a:p>
            <a:r>
              <a:rPr lang="en-US" altLang="en-US" smtClean="0"/>
              <a:t>Butterworth low-pass filter (BLPF)</a:t>
            </a:r>
          </a:p>
          <a:p>
            <a:r>
              <a:rPr lang="en-US" altLang="en-US" smtClean="0"/>
              <a:t>Gaussian low-pass filter (GLPF)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641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3348"/>
            <a:ext cx="8181975" cy="47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716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Butterworth LP filter (BLPF)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77200" cy="4267200"/>
          </a:xfrm>
        </p:spPr>
        <p:txBody>
          <a:bodyPr/>
          <a:lstStyle/>
          <a:p>
            <a:r>
              <a:rPr lang="en-US" altLang="en-US" smtClean="0"/>
              <a:t>In practice, we use filters that </a:t>
            </a:r>
            <a:r>
              <a:rPr lang="en-US" altLang="en-US" u="sng" smtClean="0"/>
              <a:t>attenuate high frequencies smoothly</a:t>
            </a:r>
            <a:r>
              <a:rPr lang="en-US" altLang="en-US" smtClean="0"/>
              <a:t> (e.g., </a:t>
            </a:r>
            <a:r>
              <a:rPr lang="en-US" altLang="en-US" b="1" smtClean="0"/>
              <a:t>Butterworth</a:t>
            </a:r>
            <a:r>
              <a:rPr lang="en-US" altLang="en-US" smtClean="0"/>
              <a:t> LP filter) </a:t>
            </a:r>
            <a:r>
              <a:rPr lang="en-US" altLang="en-US" smtClean="0">
                <a:sym typeface="Wingdings" pitchFamily="2" charset="2"/>
              </a:rPr>
              <a:t> </a:t>
            </a:r>
            <a:r>
              <a:rPr lang="en-US" altLang="en-US" smtClean="0"/>
              <a:t>less ringing effect</a:t>
            </a:r>
          </a:p>
          <a:p>
            <a:endParaRPr lang="en-US" altLang="en-US" b="1" smtClean="0"/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276600"/>
            <a:ext cx="31242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765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572000"/>
            <a:ext cx="3114675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7654" name="Text Box 9"/>
          <p:cNvSpPr txBox="1">
            <a:spLocks noChangeArrowheads="1"/>
          </p:cNvSpPr>
          <p:nvPr/>
        </p:nvSpPr>
        <p:spPr bwMode="auto">
          <a:xfrm>
            <a:off x="6156325" y="4659313"/>
            <a:ext cx="461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solidFill>
                  <a:schemeClr val="bg2"/>
                </a:solidFill>
              </a:rPr>
              <a:t>n=1</a:t>
            </a:r>
          </a:p>
        </p:txBody>
      </p:sp>
      <p:sp>
        <p:nvSpPr>
          <p:cNvPr id="27655" name="Text Box 10"/>
          <p:cNvSpPr txBox="1">
            <a:spLocks noChangeArrowheads="1"/>
          </p:cNvSpPr>
          <p:nvPr/>
        </p:nvSpPr>
        <p:spPr bwMode="auto">
          <a:xfrm>
            <a:off x="6629400" y="4724400"/>
            <a:ext cx="461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solidFill>
                  <a:schemeClr val="bg2"/>
                </a:solidFill>
              </a:rPr>
              <a:t>n=4</a:t>
            </a:r>
          </a:p>
        </p:txBody>
      </p:sp>
      <p:sp>
        <p:nvSpPr>
          <p:cNvPr id="27656" name="Text Box 11"/>
          <p:cNvSpPr txBox="1">
            <a:spLocks noChangeArrowheads="1"/>
          </p:cNvSpPr>
          <p:nvPr/>
        </p:nvSpPr>
        <p:spPr bwMode="auto">
          <a:xfrm>
            <a:off x="7010400" y="4724400"/>
            <a:ext cx="5508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solidFill>
                  <a:schemeClr val="bg2"/>
                </a:solidFill>
              </a:rPr>
              <a:t>n=16</a:t>
            </a:r>
          </a:p>
        </p:txBody>
      </p:sp>
      <p:pic>
        <p:nvPicPr>
          <p:cNvPr id="27657" name="Picture 12" descr="gonzalez_p2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3558" r="5579" b="9550"/>
          <a:stretch>
            <a:fillRect/>
          </a:stretch>
        </p:blipFill>
        <p:spPr bwMode="auto">
          <a:xfrm>
            <a:off x="533400" y="3810000"/>
            <a:ext cx="495300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03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kumimoji="0" lang="en-US" altLang="en-US">
              <a:latin typeface="Tahoma" pitchFamily="34" charset="0"/>
            </a:endParaRPr>
          </a:p>
          <a:p>
            <a:endParaRPr kumimoji="0" lang="en-US" altLang="en-US">
              <a:latin typeface="Tahoma" pitchFamily="34" charset="0"/>
            </a:endParaRPr>
          </a:p>
          <a:p>
            <a:endParaRPr kumimoji="0" lang="en-US" altLang="en-US">
              <a:latin typeface="Tahoma" pitchFamily="34" charset="0"/>
            </a:endParaRPr>
          </a:p>
          <a:p>
            <a:endParaRPr kumimoji="0" lang="en-US" altLang="en-US">
              <a:latin typeface="Tahoma" pitchFamily="34" charset="0"/>
            </a:endParaRPr>
          </a:p>
        </p:txBody>
      </p:sp>
      <p:sp>
        <p:nvSpPr>
          <p:cNvPr id="28675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719138" y="381000"/>
            <a:ext cx="8424862" cy="133191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r>
              <a:rPr lang="en-US" altLang="en-US" smtClean="0"/>
              <a:t>Spatial Representation of BLPFs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057400"/>
            <a:ext cx="7335838" cy="406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7" name="TextBox 1"/>
          <p:cNvSpPr txBox="1">
            <a:spLocks noChangeArrowheads="1"/>
          </p:cNvSpPr>
          <p:nvPr/>
        </p:nvSpPr>
        <p:spPr bwMode="auto">
          <a:xfrm>
            <a:off x="1589088" y="1658938"/>
            <a:ext cx="6262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n=1                 n=2                  n=5                n=20 </a:t>
            </a:r>
          </a:p>
        </p:txBody>
      </p:sp>
    </p:spTree>
    <p:extLst>
      <p:ext uri="{BB962C8B-B14F-4D97-AF65-F5344CB8AC3E}">
        <p14:creationId xmlns:p14="http://schemas.microsoft.com/office/powerpoint/2010/main" val="17712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Properties of DFT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DFT of product of two discrete time sequences is equivalent to circular convolution of DFTs of individual sequences scaled by factor of 1/N.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048"/>
            <a:ext cx="763284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585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kumimoji="0" lang="en-US" altLang="en-US">
              <a:latin typeface="Tahoma" pitchFamily="34" charset="0"/>
            </a:endParaRPr>
          </a:p>
          <a:p>
            <a:endParaRPr kumimoji="0" lang="en-US" altLang="en-US">
              <a:latin typeface="Tahoma" pitchFamily="34" charset="0"/>
            </a:endParaRPr>
          </a:p>
          <a:p>
            <a:endParaRPr kumimoji="0" lang="en-US" altLang="en-US">
              <a:latin typeface="Tahoma" pitchFamily="34" charset="0"/>
            </a:endParaRPr>
          </a:p>
          <a:p>
            <a:endParaRPr kumimoji="0" lang="en-US" altLang="en-US">
              <a:latin typeface="Tahoma" pitchFamily="34" charset="0"/>
            </a:endParaRPr>
          </a:p>
        </p:txBody>
      </p:sp>
      <p:sp>
        <p:nvSpPr>
          <p:cNvPr id="29699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719138" y="381000"/>
            <a:ext cx="8424862" cy="133191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r>
              <a:rPr lang="en-US" altLang="en-US" smtClean="0"/>
              <a:t>Comparison: Ideal LP and BLPF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933575"/>
            <a:ext cx="2724150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8" y="1901825"/>
            <a:ext cx="2763837" cy="461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2" name="TextBox 2"/>
          <p:cNvSpPr txBox="1">
            <a:spLocks noChangeArrowheads="1"/>
          </p:cNvSpPr>
          <p:nvPr/>
        </p:nvSpPr>
        <p:spPr bwMode="auto">
          <a:xfrm>
            <a:off x="2711450" y="1573213"/>
            <a:ext cx="658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/>
              <a:t>ILPF</a:t>
            </a:r>
          </a:p>
        </p:txBody>
      </p:sp>
      <p:sp>
        <p:nvSpPr>
          <p:cNvPr id="29703" name="TextBox 8"/>
          <p:cNvSpPr txBox="1">
            <a:spLocks noChangeArrowheads="1"/>
          </p:cNvSpPr>
          <p:nvPr/>
        </p:nvSpPr>
        <p:spPr bwMode="auto">
          <a:xfrm>
            <a:off x="5534025" y="1533525"/>
            <a:ext cx="73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/>
              <a:t>BLPF</a:t>
            </a:r>
          </a:p>
        </p:txBody>
      </p:sp>
      <p:sp>
        <p:nvSpPr>
          <p:cNvPr id="29704" name="TextBox 3"/>
          <p:cNvSpPr txBox="1">
            <a:spLocks noChangeArrowheads="1"/>
          </p:cNvSpPr>
          <p:nvPr/>
        </p:nvSpPr>
        <p:spPr bwMode="auto">
          <a:xfrm>
            <a:off x="228600" y="3533775"/>
            <a:ext cx="119221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/>
              <a:t>D</a:t>
            </a:r>
            <a:r>
              <a:rPr lang="en-US" altLang="en-US" sz="1800" baseline="-25000"/>
              <a:t>0</a:t>
            </a:r>
            <a:r>
              <a:rPr lang="en-US" altLang="en-US" sz="1800"/>
              <a:t>=10, 30,</a:t>
            </a:r>
          </a:p>
          <a:p>
            <a:r>
              <a:rPr lang="en-US" altLang="en-US" sz="1800"/>
              <a:t>60, 160,</a:t>
            </a:r>
          </a:p>
          <a:p>
            <a:r>
              <a:rPr lang="en-US" altLang="en-US" sz="1800"/>
              <a:t>460</a:t>
            </a:r>
          </a:p>
        </p:txBody>
      </p:sp>
      <p:sp>
        <p:nvSpPr>
          <p:cNvPr id="29705" name="TextBox 7"/>
          <p:cNvSpPr txBox="1">
            <a:spLocks noChangeArrowheads="1"/>
          </p:cNvSpPr>
          <p:nvPr/>
        </p:nvSpPr>
        <p:spPr bwMode="auto">
          <a:xfrm>
            <a:off x="7924800" y="3810000"/>
            <a:ext cx="546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/>
              <a:t>n=2</a:t>
            </a:r>
          </a:p>
        </p:txBody>
      </p:sp>
      <p:sp>
        <p:nvSpPr>
          <p:cNvPr id="29706" name="TextBox 3"/>
          <p:cNvSpPr txBox="1">
            <a:spLocks noChangeArrowheads="1"/>
          </p:cNvSpPr>
          <p:nvPr/>
        </p:nvSpPr>
        <p:spPr bwMode="auto">
          <a:xfrm>
            <a:off x="7696200" y="2590800"/>
            <a:ext cx="11922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/>
              <a:t>D</a:t>
            </a:r>
            <a:r>
              <a:rPr lang="en-US" altLang="en-US" sz="1800" baseline="-25000"/>
              <a:t>0</a:t>
            </a:r>
            <a:r>
              <a:rPr lang="en-US" altLang="en-US" sz="1800"/>
              <a:t>=10, 30,</a:t>
            </a:r>
          </a:p>
          <a:p>
            <a:r>
              <a:rPr lang="en-US" altLang="en-US" sz="1800"/>
              <a:t>60, 160,</a:t>
            </a:r>
          </a:p>
          <a:p>
            <a:r>
              <a:rPr lang="en-US" altLang="en-US" sz="1800"/>
              <a:t>460</a:t>
            </a:r>
          </a:p>
        </p:txBody>
      </p:sp>
    </p:spTree>
    <p:extLst>
      <p:ext uri="{BB962C8B-B14F-4D97-AF65-F5344CB8AC3E}">
        <p14:creationId xmlns:p14="http://schemas.microsoft.com/office/powerpoint/2010/main" val="8598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graphicFrame>
        <p:nvGraphicFramePr>
          <p:cNvPr id="30723" name="Object 2"/>
          <p:cNvGraphicFramePr>
            <a:graphicFrameLocks noChangeAspect="1"/>
          </p:cNvGraphicFramePr>
          <p:nvPr/>
        </p:nvGraphicFramePr>
        <p:xfrm>
          <a:off x="1219200" y="1743075"/>
          <a:ext cx="76898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6" name="Equation" r:id="rId4" imgW="3822700" imgH="482600" progId="Equation.DSMT4">
                  <p:embed/>
                </p:oleObj>
              </mc:Choice>
              <mc:Fallback>
                <p:oleObj name="Equation" r:id="rId4" imgW="3822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743075"/>
                        <a:ext cx="7689850" cy="9683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Rectangle 5"/>
          <p:cNvSpPr>
            <a:spLocks noGrp="1" noRot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Gaussian LP filter (GLPF)</a:t>
            </a:r>
          </a:p>
        </p:txBody>
      </p:sp>
      <p:graphicFrame>
        <p:nvGraphicFramePr>
          <p:cNvPr id="30725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3048000" y="2995613"/>
          <a:ext cx="358933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7" name="Equation" r:id="rId6" imgW="1955800" imgH="482600" progId="Equation.DSMT4">
                  <p:embed/>
                </p:oleObj>
              </mc:Choice>
              <mc:Fallback>
                <p:oleObj name="Equation" r:id="rId6" imgW="19558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995613"/>
                        <a:ext cx="3589338" cy="8842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6162675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9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6931025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362200"/>
            <a:ext cx="1636713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4"/>
          <p:cNvSpPr>
            <a:spLocks noRot="1" noChangeArrowheads="1"/>
          </p:cNvSpPr>
          <p:nvPr/>
        </p:nvSpPr>
        <p:spPr bwMode="auto">
          <a:xfrm>
            <a:off x="239713" y="482600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tx2"/>
                </a:solidFill>
              </a:rPr>
              <a:t>Example: smoothing by GLPF (1)</a:t>
            </a:r>
          </a:p>
        </p:txBody>
      </p:sp>
    </p:spTree>
    <p:extLst>
      <p:ext uri="{BB962C8B-B14F-4D97-AF65-F5344CB8AC3E}">
        <p14:creationId xmlns:p14="http://schemas.microsoft.com/office/powerpoint/2010/main" val="358784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1"/>
          <p:cNvSpPr>
            <a:spLocks noGrp="1"/>
          </p:cNvSpPr>
          <p:nvPr>
            <p:ph type="dt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2111015-2AD6-48EE-A1A7-C77A0A182C34}" type="datetime1">
              <a:rPr lang="en-US" altLang="en-US" sz="1400" smtClean="0"/>
              <a:pPr/>
              <a:t>4/19/2022</a:t>
            </a:fld>
            <a:endParaRPr lang="en-US" altLang="en-US" sz="1400" smtClean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C3CA0F0-9979-4490-B3FD-57443F3ADB7F}" type="slidenum">
              <a:rPr lang="en-US" altLang="en-US" sz="1400" smtClean="0"/>
              <a:pPr/>
              <a:t>73</a:t>
            </a:fld>
            <a:endParaRPr lang="en-US" altLang="en-US" sz="1400" smtClean="0"/>
          </a:p>
        </p:txBody>
      </p:sp>
      <p:sp>
        <p:nvSpPr>
          <p:cNvPr id="33796" name="Rectangle 4"/>
          <p:cNvSpPr>
            <a:spLocks noRot="1" noChangeArrowheads="1"/>
          </p:cNvSpPr>
          <p:nvPr/>
        </p:nvSpPr>
        <p:spPr bwMode="auto"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tx2"/>
                </a:solidFill>
              </a:rPr>
              <a:t>Examples of smoothing by GLPF (2)</a:t>
            </a: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104900"/>
            <a:ext cx="9109075" cy="578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"/>
          <p:cNvSpPr txBox="1">
            <a:spLocks noChangeArrowheads="1"/>
          </p:cNvSpPr>
          <p:nvPr/>
        </p:nvSpPr>
        <p:spPr bwMode="auto">
          <a:xfrm>
            <a:off x="3565525" y="5207000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D</a:t>
            </a:r>
            <a:r>
              <a:rPr lang="en-US" altLang="en-US" baseline="-25000">
                <a:solidFill>
                  <a:schemeClr val="bg2"/>
                </a:solidFill>
              </a:rPr>
              <a:t>0</a:t>
            </a:r>
            <a:r>
              <a:rPr lang="en-US" altLang="en-US">
                <a:solidFill>
                  <a:schemeClr val="bg2"/>
                </a:solidFill>
              </a:rPr>
              <a:t>=100</a:t>
            </a:r>
          </a:p>
        </p:txBody>
      </p:sp>
      <p:sp>
        <p:nvSpPr>
          <p:cNvPr id="33799" name="TextBox 6"/>
          <p:cNvSpPr txBox="1">
            <a:spLocks noChangeArrowheads="1"/>
          </p:cNvSpPr>
          <p:nvPr/>
        </p:nvSpPr>
        <p:spPr bwMode="auto">
          <a:xfrm>
            <a:off x="6553200" y="5661025"/>
            <a:ext cx="99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D</a:t>
            </a:r>
            <a:r>
              <a:rPr lang="en-US" altLang="en-US" baseline="-25000">
                <a:solidFill>
                  <a:schemeClr val="bg2"/>
                </a:solidFill>
              </a:rPr>
              <a:t>0</a:t>
            </a:r>
            <a:r>
              <a:rPr lang="en-US" altLang="en-US">
                <a:solidFill>
                  <a:schemeClr val="bg2"/>
                </a:solidFill>
              </a:rPr>
              <a:t>=80</a:t>
            </a:r>
          </a:p>
        </p:txBody>
      </p:sp>
    </p:spTree>
    <p:extLst>
      <p:ext uri="{BB962C8B-B14F-4D97-AF65-F5344CB8AC3E}">
        <p14:creationId xmlns:p14="http://schemas.microsoft.com/office/powerpoint/2010/main" val="36606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33400"/>
            <a:ext cx="8540750" cy="1143000"/>
          </a:xfrm>
        </p:spPr>
        <p:txBody>
          <a:bodyPr/>
          <a:lstStyle/>
          <a:p>
            <a:r>
              <a:rPr lang="en-US" altLang="en-US" smtClean="0"/>
              <a:t>High-Pass filtering</a:t>
            </a:r>
          </a:p>
        </p:txBody>
      </p:sp>
      <p:sp>
        <p:nvSpPr>
          <p:cNvPr id="34819" name="Text Box 4"/>
          <p:cNvSpPr txBox="1">
            <a:spLocks noChangeArrowheads="1"/>
          </p:cNvSpPr>
          <p:nvPr/>
        </p:nvSpPr>
        <p:spPr bwMode="auto">
          <a:xfrm>
            <a:off x="577850" y="1743075"/>
            <a:ext cx="815340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mtClean="0">
                <a:solidFill>
                  <a:srgbClr val="FFFFFF"/>
                </a:solidFill>
                <a:latin typeface="Tahoma" pitchFamily="34" charset="0"/>
              </a:rPr>
              <a:t>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mtClean="0">
                <a:solidFill>
                  <a:srgbClr val="FFFFFF"/>
                </a:solidFill>
              </a:rPr>
              <a:t>A high-pass filter can be obtained from a low-pass filter using: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</p:txBody>
      </p:sp>
      <p:graphicFrame>
        <p:nvGraphicFramePr>
          <p:cNvPr id="34820" name="Object 5"/>
          <p:cNvGraphicFramePr>
            <a:graphicFrameLocks noChangeAspect="1"/>
          </p:cNvGraphicFramePr>
          <p:nvPr/>
        </p:nvGraphicFramePr>
        <p:xfrm>
          <a:off x="2700338" y="3386138"/>
          <a:ext cx="39084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Equation" r:id="rId4" imgW="1511300" imgH="228600" progId="Equation.DSMT4">
                  <p:embed/>
                </p:oleObj>
              </mc:Choice>
              <mc:Fallback>
                <p:oleObj name="Equation" r:id="rId4" imgW="15113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386138"/>
                        <a:ext cx="3908425" cy="5905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21" name="Group 3"/>
          <p:cNvGrpSpPr>
            <a:grpSpLocks/>
          </p:cNvGrpSpPr>
          <p:nvPr/>
        </p:nvGrpSpPr>
        <p:grpSpPr bwMode="auto">
          <a:xfrm>
            <a:off x="2514600" y="4476750"/>
            <a:ext cx="4673600" cy="1503363"/>
            <a:chOff x="1447800" y="4477470"/>
            <a:chExt cx="4673369" cy="1502977"/>
          </a:xfrm>
        </p:grpSpPr>
        <p:pic>
          <p:nvPicPr>
            <p:cNvPr id="34822" name="Picture 9" descr="gonzalez_p2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51"/>
            <a:stretch>
              <a:fillRect/>
            </a:stretch>
          </p:blipFill>
          <p:spPr bwMode="auto">
            <a:xfrm>
              <a:off x="1447800" y="4569936"/>
              <a:ext cx="1886105" cy="141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3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46"/>
            <a:stretch>
              <a:fillRect/>
            </a:stretch>
          </p:blipFill>
          <p:spPr bwMode="auto">
            <a:xfrm>
              <a:off x="4419600" y="4477470"/>
              <a:ext cx="1701569" cy="141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34824" name="TextBox 1"/>
            <p:cNvSpPr txBox="1">
              <a:spLocks noChangeArrowheads="1"/>
            </p:cNvSpPr>
            <p:nvPr/>
          </p:nvSpPr>
          <p:spPr bwMode="auto">
            <a:xfrm>
              <a:off x="3581400" y="5161923"/>
              <a:ext cx="76815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mtClean="0">
                  <a:solidFill>
                    <a:srgbClr val="FFFFFF"/>
                  </a:solidFill>
                </a:rPr>
                <a:t>= 1 -</a:t>
              </a:r>
            </a:p>
          </p:txBody>
        </p:sp>
        <p:sp>
          <p:nvSpPr>
            <p:cNvPr id="34825" name="TextBox 2"/>
            <p:cNvSpPr txBox="1">
              <a:spLocks noChangeArrowheads="1"/>
            </p:cNvSpPr>
            <p:nvPr/>
          </p:nvSpPr>
          <p:spPr bwMode="auto">
            <a:xfrm>
              <a:off x="5438264" y="5703448"/>
              <a:ext cx="346570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smtClean="0">
                  <a:solidFill>
                    <a:srgbClr val="000000"/>
                  </a:solidFill>
                </a:rPr>
                <a:t>D</a:t>
              </a:r>
              <a:r>
                <a:rPr lang="en-US" altLang="en-US" sz="1200" baseline="-25000" smtClean="0">
                  <a:solidFill>
                    <a:srgbClr val="000000"/>
                  </a:solidFill>
                </a:rPr>
                <a:t>0</a:t>
              </a:r>
              <a:endParaRPr lang="en-US" altLang="en-US" sz="1200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0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High-pass filtering (cont’d)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Preserves high frequencies, attenuates low frequencies.</a:t>
            </a:r>
          </a:p>
        </p:txBody>
      </p:sp>
      <p:pic>
        <p:nvPicPr>
          <p:cNvPr id="358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76800"/>
            <a:ext cx="2690813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584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953000"/>
            <a:ext cx="344646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5846" name="Picture 8" descr="gonzalez_p2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49"/>
          <a:stretch>
            <a:fillRect/>
          </a:stretch>
        </p:blipFill>
        <p:spPr bwMode="auto">
          <a:xfrm>
            <a:off x="4953000" y="2971800"/>
            <a:ext cx="2667000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9" descr="gonzalez_p2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1"/>
          <a:stretch>
            <a:fillRect/>
          </a:stretch>
        </p:blipFill>
        <p:spPr bwMode="auto">
          <a:xfrm>
            <a:off x="1524000" y="2819400"/>
            <a:ext cx="2392363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91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Butterworth high pass filter (BHPF)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r>
              <a:rPr lang="en-US" altLang="en-US" smtClean="0"/>
              <a:t>In practice, we use filters that </a:t>
            </a:r>
            <a:r>
              <a:rPr lang="en-US" altLang="en-US" u="sng" smtClean="0"/>
              <a:t>attenuate low frequencies smoothly</a:t>
            </a:r>
            <a:r>
              <a:rPr lang="en-US" altLang="en-US" smtClean="0"/>
              <a:t> (e.g., </a:t>
            </a:r>
            <a:r>
              <a:rPr lang="en-US" altLang="en-US" b="1" smtClean="0"/>
              <a:t>Butterworth</a:t>
            </a:r>
            <a:r>
              <a:rPr lang="en-US" altLang="en-US" smtClean="0"/>
              <a:t> HP filter) </a:t>
            </a:r>
            <a:r>
              <a:rPr lang="en-US" altLang="en-US" smtClean="0">
                <a:sym typeface="Wingdings" pitchFamily="2" charset="2"/>
              </a:rPr>
              <a:t> </a:t>
            </a:r>
            <a:r>
              <a:rPr lang="en-US" altLang="en-US" smtClean="0"/>
              <a:t>less ringing effect</a:t>
            </a:r>
          </a:p>
          <a:p>
            <a:endParaRPr lang="en-US" altLang="en-US" b="1" smtClean="0"/>
          </a:p>
          <a:p>
            <a:endParaRPr lang="en-US" altLang="en-US" smtClean="0"/>
          </a:p>
        </p:txBody>
      </p:sp>
      <p:pic>
        <p:nvPicPr>
          <p:cNvPr id="37892" name="Picture 4" descr="gonzalez_p2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657600"/>
            <a:ext cx="4343400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4613"/>
            <a:ext cx="32004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40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39939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533400" y="457200"/>
            <a:ext cx="8424863" cy="133191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r>
              <a:rPr lang="en-US" altLang="en-US" smtClean="0"/>
              <a:t>Comparison: IHPF and BHPF</a:t>
            </a:r>
          </a:p>
        </p:txBody>
      </p:sp>
      <p:sp>
        <p:nvSpPr>
          <p:cNvPr id="39940" name="TextBox 2"/>
          <p:cNvSpPr txBox="1">
            <a:spLocks noChangeArrowheads="1"/>
          </p:cNvSpPr>
          <p:nvPr/>
        </p:nvSpPr>
        <p:spPr bwMode="auto">
          <a:xfrm>
            <a:off x="422275" y="2454275"/>
            <a:ext cx="684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FFFFFF"/>
                </a:solidFill>
              </a:rPr>
              <a:t>IHPF</a:t>
            </a:r>
          </a:p>
        </p:txBody>
      </p:sp>
      <p:sp>
        <p:nvSpPr>
          <p:cNvPr id="39941" name="TextBox 8"/>
          <p:cNvSpPr txBox="1">
            <a:spLocks noChangeArrowheads="1"/>
          </p:cNvSpPr>
          <p:nvPr/>
        </p:nvSpPr>
        <p:spPr bwMode="auto">
          <a:xfrm>
            <a:off x="346075" y="5116513"/>
            <a:ext cx="760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FFFFFF"/>
                </a:solidFill>
              </a:rPr>
              <a:t>BHPF</a:t>
            </a:r>
          </a:p>
        </p:txBody>
      </p:sp>
      <p:sp>
        <p:nvSpPr>
          <p:cNvPr id="39942" name="TextBox 3"/>
          <p:cNvSpPr txBox="1">
            <a:spLocks noChangeArrowheads="1"/>
          </p:cNvSpPr>
          <p:nvPr/>
        </p:nvSpPr>
        <p:spPr bwMode="auto">
          <a:xfrm>
            <a:off x="6934200" y="2551113"/>
            <a:ext cx="1592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FFFFFF"/>
                </a:solidFill>
              </a:rPr>
              <a:t>D</a:t>
            </a:r>
            <a:r>
              <a:rPr lang="en-US" altLang="en-US" sz="1800" baseline="-25000" smtClean="0">
                <a:solidFill>
                  <a:srgbClr val="FFFFFF"/>
                </a:solidFill>
              </a:rPr>
              <a:t>0</a:t>
            </a:r>
            <a:r>
              <a:rPr lang="en-US" altLang="en-US" sz="1800" smtClean="0">
                <a:solidFill>
                  <a:srgbClr val="FFFFFF"/>
                </a:solidFill>
              </a:rPr>
              <a:t>=30,60,160</a:t>
            </a:r>
          </a:p>
        </p:txBody>
      </p:sp>
      <p:sp>
        <p:nvSpPr>
          <p:cNvPr id="39943" name="TextBox 7"/>
          <p:cNvSpPr txBox="1">
            <a:spLocks noChangeArrowheads="1"/>
          </p:cNvSpPr>
          <p:nvPr/>
        </p:nvSpPr>
        <p:spPr bwMode="auto">
          <a:xfrm>
            <a:off x="7391400" y="5108575"/>
            <a:ext cx="546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FFFFFF"/>
                </a:solidFill>
              </a:rPr>
              <a:t>n=2</a:t>
            </a:r>
          </a:p>
        </p:txBody>
      </p:sp>
      <p:pic>
        <p:nvPicPr>
          <p:cNvPr id="399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66875"/>
            <a:ext cx="5334000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3957638"/>
            <a:ext cx="5286375" cy="248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6" name="TextBox 3"/>
          <p:cNvSpPr txBox="1">
            <a:spLocks noChangeArrowheads="1"/>
          </p:cNvSpPr>
          <p:nvPr/>
        </p:nvSpPr>
        <p:spPr bwMode="auto">
          <a:xfrm>
            <a:off x="6943725" y="46482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FFFFFF"/>
                </a:solidFill>
              </a:rPr>
              <a:t>D</a:t>
            </a:r>
            <a:r>
              <a:rPr lang="en-US" altLang="en-US" sz="1800" baseline="-25000" smtClean="0">
                <a:solidFill>
                  <a:srgbClr val="FFFFFF"/>
                </a:solidFill>
              </a:rPr>
              <a:t>0</a:t>
            </a:r>
            <a:r>
              <a:rPr lang="en-US" altLang="en-US" sz="1800" smtClean="0">
                <a:solidFill>
                  <a:srgbClr val="FFFFFF"/>
                </a:solidFill>
              </a:rPr>
              <a:t>=30,60,160</a:t>
            </a:r>
          </a:p>
        </p:txBody>
      </p:sp>
    </p:spTree>
    <p:extLst>
      <p:ext uri="{BB962C8B-B14F-4D97-AF65-F5344CB8AC3E}">
        <p14:creationId xmlns:p14="http://schemas.microsoft.com/office/powerpoint/2010/main" val="1817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Gaussian HP filter</a:t>
            </a:r>
          </a:p>
        </p:txBody>
      </p:sp>
      <p:graphicFrame>
        <p:nvGraphicFramePr>
          <p:cNvPr id="40963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371600" y="1752600"/>
          <a:ext cx="65532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Equation" r:id="rId4" imgW="3251200" imgH="482600" progId="Equation.DSMT4">
                  <p:embed/>
                </p:oleObj>
              </mc:Choice>
              <mc:Fallback>
                <p:oleObj name="Equation" r:id="rId4" imgW="32512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2600"/>
                        <a:ext cx="6553200" cy="9715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83" b="7573"/>
          <a:stretch>
            <a:fillRect/>
          </a:stretch>
        </p:blipFill>
        <p:spPr bwMode="auto">
          <a:xfrm>
            <a:off x="1600200" y="3073400"/>
            <a:ext cx="5254625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7010400" y="3656013"/>
            <a:ext cx="9731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FFFFFF"/>
                </a:solidFill>
              </a:rPr>
              <a:t>GHPF</a:t>
            </a:r>
          </a:p>
        </p:txBody>
      </p:sp>
      <p:pic>
        <p:nvPicPr>
          <p:cNvPr id="4096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9" b="38617"/>
          <a:stretch>
            <a:fillRect/>
          </a:stretch>
        </p:blipFill>
        <p:spPr bwMode="auto">
          <a:xfrm>
            <a:off x="1622425" y="4822825"/>
            <a:ext cx="5254625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7034213" y="5173663"/>
            <a:ext cx="9556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FFFFFF"/>
                </a:solidFill>
              </a:rPr>
              <a:t>BHPF</a:t>
            </a:r>
          </a:p>
        </p:txBody>
      </p:sp>
    </p:spTree>
    <p:extLst>
      <p:ext uri="{BB962C8B-B14F-4D97-AF65-F5344CB8AC3E}">
        <p14:creationId xmlns:p14="http://schemas.microsoft.com/office/powerpoint/2010/main" val="54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41987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533400" y="457200"/>
            <a:ext cx="8424863" cy="133191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r>
              <a:rPr lang="en-US" altLang="en-US" smtClean="0"/>
              <a:t>Comparison: BHPF and GHPF</a:t>
            </a:r>
          </a:p>
        </p:txBody>
      </p:sp>
      <p:sp>
        <p:nvSpPr>
          <p:cNvPr id="41988" name="TextBox 2"/>
          <p:cNvSpPr txBox="1">
            <a:spLocks noChangeArrowheads="1"/>
          </p:cNvSpPr>
          <p:nvPr/>
        </p:nvSpPr>
        <p:spPr bwMode="auto">
          <a:xfrm>
            <a:off x="334963" y="49022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FFFFFF"/>
                </a:solidFill>
              </a:rPr>
              <a:t>GHPF</a:t>
            </a:r>
          </a:p>
        </p:txBody>
      </p:sp>
      <p:sp>
        <p:nvSpPr>
          <p:cNvPr id="41989" name="TextBox 8"/>
          <p:cNvSpPr txBox="1">
            <a:spLocks noChangeArrowheads="1"/>
          </p:cNvSpPr>
          <p:nvPr/>
        </p:nvSpPr>
        <p:spPr bwMode="auto">
          <a:xfrm>
            <a:off x="327025" y="2597150"/>
            <a:ext cx="76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FFFFFF"/>
                </a:solidFill>
              </a:rPr>
              <a:t>BHPF</a:t>
            </a:r>
          </a:p>
        </p:txBody>
      </p:sp>
      <p:sp>
        <p:nvSpPr>
          <p:cNvPr id="41990" name="TextBox 3"/>
          <p:cNvSpPr txBox="1">
            <a:spLocks noChangeArrowheads="1"/>
          </p:cNvSpPr>
          <p:nvPr/>
        </p:nvSpPr>
        <p:spPr bwMode="auto">
          <a:xfrm>
            <a:off x="6934200" y="2551113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FFFFFF"/>
                </a:solidFill>
              </a:rPr>
              <a:t>D</a:t>
            </a:r>
            <a:r>
              <a:rPr lang="en-US" altLang="en-US" sz="1800" baseline="-25000" smtClean="0">
                <a:solidFill>
                  <a:srgbClr val="FFFFFF"/>
                </a:solidFill>
              </a:rPr>
              <a:t>0</a:t>
            </a:r>
            <a:r>
              <a:rPr lang="en-US" altLang="en-US" sz="1800" smtClean="0">
                <a:solidFill>
                  <a:srgbClr val="FFFFFF"/>
                </a:solidFill>
              </a:rPr>
              <a:t>=30,60,160</a:t>
            </a:r>
          </a:p>
        </p:txBody>
      </p:sp>
      <p:sp>
        <p:nvSpPr>
          <p:cNvPr id="41991" name="TextBox 7"/>
          <p:cNvSpPr txBox="1">
            <a:spLocks noChangeArrowheads="1"/>
          </p:cNvSpPr>
          <p:nvPr/>
        </p:nvSpPr>
        <p:spPr bwMode="auto">
          <a:xfrm>
            <a:off x="7499350" y="2992438"/>
            <a:ext cx="546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FFFFFF"/>
                </a:solidFill>
              </a:rPr>
              <a:t>n=2</a:t>
            </a:r>
          </a:p>
        </p:txBody>
      </p:sp>
      <p:pic>
        <p:nvPicPr>
          <p:cNvPr id="419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589088"/>
            <a:ext cx="5286375" cy="248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9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4159250"/>
            <a:ext cx="5286375" cy="232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94" name="TextBox 3"/>
          <p:cNvSpPr txBox="1">
            <a:spLocks noChangeArrowheads="1"/>
          </p:cNvSpPr>
          <p:nvPr/>
        </p:nvSpPr>
        <p:spPr bwMode="auto">
          <a:xfrm>
            <a:off x="6896100" y="461645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smtClean="0">
                <a:solidFill>
                  <a:srgbClr val="FFFFFF"/>
                </a:solidFill>
              </a:rPr>
              <a:t>D</a:t>
            </a:r>
            <a:r>
              <a:rPr lang="en-US" altLang="en-US" sz="1800" baseline="-25000" smtClean="0">
                <a:solidFill>
                  <a:srgbClr val="FFFFFF"/>
                </a:solidFill>
              </a:rPr>
              <a:t>0</a:t>
            </a:r>
            <a:r>
              <a:rPr lang="en-US" altLang="en-US" sz="1800" smtClean="0">
                <a:solidFill>
                  <a:srgbClr val="FFFFFF"/>
                </a:solidFill>
              </a:rPr>
              <a:t>=30,60,160</a:t>
            </a:r>
          </a:p>
        </p:txBody>
      </p:sp>
    </p:spTree>
    <p:extLst>
      <p:ext uri="{BB962C8B-B14F-4D97-AF65-F5344CB8AC3E}">
        <p14:creationId xmlns:p14="http://schemas.microsoft.com/office/powerpoint/2010/main" val="245613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Properties of DFT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Reversing the N point sequence in time is equivalent to reversing the DFT sequence.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00374"/>
            <a:ext cx="6984776" cy="201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1975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Homomorphic filtering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r>
              <a:rPr lang="en-US" altLang="en-US" smtClean="0"/>
              <a:t>Many times, we want to remove shading effects from an image (i.e., due to uneven illumination)</a:t>
            </a:r>
          </a:p>
          <a:p>
            <a:pPr lvl="1"/>
            <a:r>
              <a:rPr lang="en-US" altLang="en-US" smtClean="0"/>
              <a:t>Enhance high frequencies</a:t>
            </a:r>
          </a:p>
          <a:p>
            <a:pPr lvl="1"/>
            <a:r>
              <a:rPr lang="en-US" altLang="en-US" smtClean="0"/>
              <a:t>Attenuate low frequencies but preserve fine detail.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r="40491"/>
          <a:stretch>
            <a:fillRect/>
          </a:stretch>
        </p:blipFill>
        <p:spPr bwMode="auto">
          <a:xfrm>
            <a:off x="2971800" y="3787775"/>
            <a:ext cx="2597150" cy="264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91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Homomorphic Filtering (cont’d)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Consider the following model of image formation: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In general, the illumination component i(</a:t>
            </a:r>
            <a:r>
              <a:rPr lang="en-US" dirty="0" err="1" smtClean="0"/>
              <a:t>x,y</a:t>
            </a:r>
            <a:r>
              <a:rPr lang="en-US" dirty="0" smtClean="0"/>
              <a:t>) varies </a:t>
            </a:r>
            <a:r>
              <a:rPr lang="en-US" b="1" dirty="0" smtClean="0"/>
              <a:t>slowly</a:t>
            </a:r>
            <a:r>
              <a:rPr lang="en-US" dirty="0" smtClean="0"/>
              <a:t> and affects </a:t>
            </a:r>
            <a:r>
              <a:rPr lang="en-US" b="1" dirty="0" smtClean="0">
                <a:solidFill>
                  <a:schemeClr val="accent6"/>
                </a:solidFill>
              </a:rPr>
              <a:t>low</a:t>
            </a:r>
            <a:r>
              <a:rPr lang="en-US" dirty="0" smtClean="0"/>
              <a:t> frequencies mostly.</a:t>
            </a:r>
          </a:p>
          <a:p>
            <a:pPr>
              <a:defRPr/>
            </a:pPr>
            <a:r>
              <a:rPr lang="en-US" dirty="0" smtClean="0"/>
              <a:t>In general, the reflection component r(</a:t>
            </a:r>
            <a:r>
              <a:rPr lang="en-US" dirty="0" err="1" smtClean="0"/>
              <a:t>x,y</a:t>
            </a:r>
            <a:r>
              <a:rPr lang="en-US" dirty="0" smtClean="0"/>
              <a:t>) varies </a:t>
            </a:r>
            <a:r>
              <a:rPr lang="en-US" b="1" dirty="0" smtClean="0"/>
              <a:t>faster</a:t>
            </a:r>
            <a:r>
              <a:rPr lang="en-US" dirty="0" smtClean="0"/>
              <a:t> and affects </a:t>
            </a:r>
            <a:r>
              <a:rPr lang="en-US" b="1" dirty="0" smtClean="0">
                <a:solidFill>
                  <a:schemeClr val="accent6"/>
                </a:solidFill>
              </a:rPr>
              <a:t>high</a:t>
            </a:r>
            <a:r>
              <a:rPr lang="en-US" dirty="0" smtClean="0"/>
              <a:t> frequencies mostly.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67000"/>
            <a:ext cx="34909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5181600" y="2743200"/>
            <a:ext cx="1936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FFFFFF"/>
                </a:solidFill>
              </a:rPr>
              <a:t>i(x,y):</a:t>
            </a:r>
            <a:r>
              <a:rPr lang="en-US" altLang="en-US" sz="1800" smtClean="0">
                <a:solidFill>
                  <a:srgbClr val="FFFFFF"/>
                </a:solidFill>
              </a:rPr>
              <a:t> illumination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FFFFFF"/>
                </a:solidFill>
              </a:rPr>
              <a:t>r(x,y):</a:t>
            </a:r>
            <a:r>
              <a:rPr lang="en-US" altLang="en-US" sz="1800" smtClean="0">
                <a:solidFill>
                  <a:srgbClr val="FFFFFF"/>
                </a:solidFill>
              </a:rPr>
              <a:t> reflection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487488" y="5638800"/>
            <a:ext cx="57864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u="sng" smtClean="0">
                <a:solidFill>
                  <a:srgbClr val="FFFFFF"/>
                </a:solidFill>
              </a:rPr>
              <a:t>IDEA:</a:t>
            </a:r>
            <a:r>
              <a:rPr lang="en-US" altLang="en-US" smtClean="0">
                <a:solidFill>
                  <a:srgbClr val="FFFFFF"/>
                </a:solidFill>
              </a:rPr>
              <a:t> separate low frequencies due to i(x,y)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FFFFFF"/>
                </a:solidFill>
              </a:rPr>
              <a:t>           from high frequencies due to r(x,y)</a:t>
            </a:r>
          </a:p>
        </p:txBody>
      </p:sp>
    </p:spTree>
    <p:extLst>
      <p:ext uri="{BB962C8B-B14F-4D97-AF65-F5344CB8AC3E}">
        <p14:creationId xmlns:p14="http://schemas.microsoft.com/office/powerpoint/2010/main" val="310195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are frequencies mixed together?</a:t>
            </a:r>
          </a:p>
        </p:txBody>
      </p:sp>
      <p:pic>
        <p:nvPicPr>
          <p:cNvPr id="522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35325"/>
            <a:ext cx="30480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1066800" y="4343400"/>
            <a:ext cx="6438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 smtClean="0">
                <a:solidFill>
                  <a:srgbClr val="FFFFFF"/>
                </a:solidFill>
              </a:rPr>
              <a:t>When applying filtering, it is difficult to handle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dirty="0" smtClean="0">
                <a:solidFill>
                  <a:srgbClr val="FFFFFF"/>
                </a:solidFill>
              </a:rPr>
              <a:t>     low/high frequencies separately.</a:t>
            </a:r>
          </a:p>
        </p:txBody>
      </p:sp>
      <p:graphicFrame>
        <p:nvGraphicFramePr>
          <p:cNvPr id="52229" name="Object 1"/>
          <p:cNvGraphicFramePr>
            <a:graphicFrameLocks noChangeAspect="1"/>
          </p:cNvGraphicFramePr>
          <p:nvPr/>
        </p:nvGraphicFramePr>
        <p:xfrm>
          <a:off x="4343400" y="3289300"/>
          <a:ext cx="43434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Equation" r:id="rId5" imgW="1752600" imgH="203200" progId="Equation.DSMT4">
                  <p:embed/>
                </p:oleObj>
              </mc:Choice>
              <mc:Fallback>
                <p:oleObj name="Equation" r:id="rId5" imgW="17526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289300"/>
                        <a:ext cx="4343400" cy="5032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2"/>
          <p:cNvGraphicFramePr>
            <a:graphicFrameLocks noChangeAspect="1"/>
          </p:cNvGraphicFramePr>
          <p:nvPr/>
        </p:nvGraphicFramePr>
        <p:xfrm>
          <a:off x="1077913" y="5562600"/>
          <a:ext cx="67659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Equation" r:id="rId7" imgW="2730500" imgH="203200" progId="Equation.DSMT4">
                  <p:embed/>
                </p:oleObj>
              </mc:Choice>
              <mc:Fallback>
                <p:oleObj name="Equation" r:id="rId7" imgW="2730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562600"/>
                        <a:ext cx="6765925" cy="5048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1" name="Rectangle 3"/>
          <p:cNvSpPr>
            <a:spLocks noChangeArrowheads="1"/>
          </p:cNvSpPr>
          <p:nvPr/>
        </p:nvSpPr>
        <p:spPr bwMode="auto">
          <a:xfrm>
            <a:off x="1031875" y="1795463"/>
            <a:ext cx="6858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FFFFFF"/>
                </a:solidFill>
              </a:rPr>
              <a:t> Low and high frequencies from </a:t>
            </a:r>
            <a:r>
              <a:rPr lang="en-US" altLang="en-US" b="1" smtClean="0">
                <a:solidFill>
                  <a:srgbClr val="FFFFFF"/>
                </a:solidFill>
              </a:rPr>
              <a:t>i(x,y)</a:t>
            </a:r>
            <a:r>
              <a:rPr lang="en-US" altLang="en-US" smtClean="0">
                <a:solidFill>
                  <a:srgbClr val="FFFFFF"/>
                </a:solidFill>
              </a:rPr>
              <a:t> and </a:t>
            </a:r>
            <a:r>
              <a:rPr lang="en-US" altLang="en-US" b="1" smtClean="0">
                <a:solidFill>
                  <a:srgbClr val="FFFFFF"/>
                </a:solidFill>
              </a:rPr>
              <a:t>r(x,y)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FFFFFF"/>
                </a:solidFill>
              </a:rPr>
              <a:t>   are mixed together.</a:t>
            </a:r>
          </a:p>
        </p:txBody>
      </p:sp>
      <p:sp>
        <p:nvSpPr>
          <p:cNvPr id="52232" name="Right Arrow 4"/>
          <p:cNvSpPr>
            <a:spLocks noChangeArrowheads="1"/>
          </p:cNvSpPr>
          <p:nvPr/>
        </p:nvSpPr>
        <p:spPr bwMode="auto">
          <a:xfrm>
            <a:off x="3597275" y="3357563"/>
            <a:ext cx="533400" cy="417512"/>
          </a:xfrm>
          <a:prstGeom prst="rightArrow">
            <a:avLst>
              <a:gd name="adj1" fmla="val 50000"/>
              <a:gd name="adj2" fmla="val 49991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1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Can we separate them?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457200"/>
            <a:r>
              <a:rPr lang="en-US" altLang="en-US" sz="3000" smtClean="0"/>
              <a:t>Idea:</a:t>
            </a:r>
          </a:p>
        </p:txBody>
      </p:sp>
      <p:pic>
        <p:nvPicPr>
          <p:cNvPr id="532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2609850"/>
            <a:ext cx="3313112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325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38600"/>
            <a:ext cx="57070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3254" name="Text Box 10"/>
          <p:cNvSpPr txBox="1">
            <a:spLocks noChangeArrowheads="1"/>
          </p:cNvSpPr>
          <p:nvPr/>
        </p:nvSpPr>
        <p:spPr bwMode="auto">
          <a:xfrm>
            <a:off x="1981200" y="2743200"/>
            <a:ext cx="2314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FFFFFF"/>
                </a:solidFill>
              </a:rPr>
              <a:t>Take the ln( )  of </a:t>
            </a:r>
          </a:p>
        </p:txBody>
      </p:sp>
    </p:spTree>
    <p:extLst>
      <p:ext uri="{BB962C8B-B14F-4D97-AF65-F5344CB8AC3E}">
        <p14:creationId xmlns:p14="http://schemas.microsoft.com/office/powerpoint/2010/main" val="374431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Steps of Homomorphic Filtering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114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sz="2800" dirty="0" smtClean="0"/>
          </a:p>
          <a:p>
            <a:pPr>
              <a:buFontTx/>
              <a:buNone/>
              <a:defRPr/>
            </a:pPr>
            <a:r>
              <a:rPr lang="en-US" dirty="0" smtClean="0"/>
              <a:t>	(1) Take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</a:t>
            </a:r>
          </a:p>
          <a:p>
            <a:pPr>
              <a:buFontTx/>
              <a:buNone/>
              <a:defRPr/>
            </a:pPr>
            <a:r>
              <a:rPr lang="en-US" dirty="0" smtClean="0"/>
              <a:t>(2) Apply FT: </a:t>
            </a:r>
          </a:p>
          <a:p>
            <a:pPr>
              <a:buFontTx/>
              <a:buNone/>
              <a:defRPr/>
            </a:pPr>
            <a:r>
              <a:rPr lang="en-US" dirty="0" smtClean="0"/>
              <a:t>                     		 </a:t>
            </a:r>
          </a:p>
          <a:p>
            <a:pPr>
              <a:buFontTx/>
              <a:buNone/>
              <a:defRPr/>
            </a:pPr>
            <a:r>
              <a:rPr lang="en-US" dirty="0" smtClean="0"/>
              <a:t>				or 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(3) Apply H(</a:t>
            </a:r>
            <a:r>
              <a:rPr lang="en-US" dirty="0" err="1" smtClean="0"/>
              <a:t>u,v</a:t>
            </a:r>
            <a:r>
              <a:rPr lang="en-US" dirty="0" smtClean="0"/>
              <a:t>)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106613"/>
            <a:ext cx="44958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352800"/>
            <a:ext cx="60674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4267200"/>
            <a:ext cx="3886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5824538"/>
            <a:ext cx="666908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0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533400"/>
            <a:ext cx="7772400" cy="1143000"/>
          </a:xfrm>
        </p:spPr>
        <p:txBody>
          <a:bodyPr/>
          <a:lstStyle/>
          <a:p>
            <a:r>
              <a:rPr lang="en-US" altLang="en-US" smtClean="0"/>
              <a:t>Steps of Homomorphic Filtering (cont’d)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mtClean="0"/>
              <a:t>	(4) Take Inverse FT:</a:t>
            </a:r>
          </a:p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r>
              <a:rPr lang="en-US" altLang="en-US" smtClean="0"/>
              <a:t> 			or</a:t>
            </a:r>
          </a:p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r>
              <a:rPr lang="en-US" altLang="en-US" smtClean="0"/>
              <a:t>	(5) Take exp( ) 			 or 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67056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3244850"/>
            <a:ext cx="2819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114800"/>
            <a:ext cx="22860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4280" name="Picture 8" descr="gonzalez_p2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3"/>
          <a:stretch>
            <a:fillRect/>
          </a:stretch>
        </p:blipFill>
        <p:spPr bwMode="auto">
          <a:xfrm>
            <a:off x="396875" y="5105400"/>
            <a:ext cx="8458200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5304" name="Object 1"/>
          <p:cNvGraphicFramePr>
            <a:graphicFrameLocks noChangeAspect="1"/>
          </p:cNvGraphicFramePr>
          <p:nvPr/>
        </p:nvGraphicFramePr>
        <p:xfrm>
          <a:off x="5905500" y="4159250"/>
          <a:ext cx="26622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8" imgW="1485900" imgH="228600" progId="Equation.3">
                  <p:embed/>
                </p:oleObj>
              </mc:Choice>
              <mc:Fallback>
                <p:oleObj name="Equation" r:id="rId8" imgW="1485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4159250"/>
                        <a:ext cx="2662238" cy="4095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77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/>
          <p:cNvSpPr txBox="1">
            <a:spLocks noChangeArrowheads="1"/>
          </p:cNvSpPr>
          <p:nvPr/>
        </p:nvSpPr>
        <p:spPr bwMode="auto">
          <a:xfrm>
            <a:off x="1600200" y="1676400"/>
            <a:ext cx="692626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56323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869950" y="569913"/>
            <a:ext cx="77724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r>
              <a:rPr lang="en-US" altLang="en-US" smtClean="0"/>
              <a:t>Example using high-frequency emphasis</a:t>
            </a:r>
          </a:p>
        </p:txBody>
      </p:sp>
      <p:pic>
        <p:nvPicPr>
          <p:cNvPr id="563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24200"/>
            <a:ext cx="5351463" cy="314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276600"/>
            <a:ext cx="163195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6326" name="Object 7"/>
          <p:cNvGraphicFramePr>
            <a:graphicFrameLocks noChangeAspect="1"/>
          </p:cNvGraphicFramePr>
          <p:nvPr/>
        </p:nvGraphicFramePr>
        <p:xfrm>
          <a:off x="1752600" y="1901825"/>
          <a:ext cx="54641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Equation" r:id="rId6" imgW="2527300" imgH="406400" progId="Equation.DSMT4">
                  <p:embed/>
                </p:oleObj>
              </mc:Choice>
              <mc:Fallback>
                <p:oleObj name="Equation" r:id="rId6" imgW="2527300" imgH="40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901825"/>
                        <a:ext cx="5464175" cy="8794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8" name="AutoShape 8"/>
          <p:cNvSpPr>
            <a:spLocks noChangeArrowheads="1"/>
          </p:cNvSpPr>
          <p:nvPr/>
        </p:nvSpPr>
        <p:spPr bwMode="auto">
          <a:xfrm>
            <a:off x="3432175" y="4357688"/>
            <a:ext cx="3368675" cy="1536700"/>
          </a:xfrm>
          <a:prstGeom prst="wedgeRoundRectCallout">
            <a:avLst>
              <a:gd name="adj1" fmla="val -96986"/>
              <a:gd name="adj2" fmla="val 23139"/>
              <a:gd name="adj3" fmla="val 16667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smtClean="0">
                <a:solidFill>
                  <a:srgbClr val="FFFFFF"/>
                </a:solidFill>
                <a:latin typeface="Tahoma" pitchFamily="34" charset="0"/>
              </a:rPr>
              <a:t>Attenuate the contribution made by illumination and amplify the contribution made by reflectance</a:t>
            </a:r>
          </a:p>
        </p:txBody>
      </p:sp>
      <p:sp>
        <p:nvSpPr>
          <p:cNvPr id="143369" name="AutoShape 9"/>
          <p:cNvSpPr>
            <a:spLocks noChangeArrowheads="1"/>
          </p:cNvSpPr>
          <p:nvPr/>
        </p:nvSpPr>
        <p:spPr bwMode="auto">
          <a:xfrm>
            <a:off x="3427413" y="4352925"/>
            <a:ext cx="3368675" cy="1536700"/>
          </a:xfrm>
          <a:prstGeom prst="wedgeRoundRectCallout">
            <a:avLst>
              <a:gd name="adj1" fmla="val -57778"/>
              <a:gd name="adj2" fmla="val -49588"/>
              <a:gd name="adj3" fmla="val 16667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smtClean="0">
                <a:solidFill>
                  <a:srgbClr val="FFFFFF"/>
                </a:solidFill>
                <a:latin typeface="Tahoma" pitchFamily="34" charset="0"/>
              </a:rPr>
              <a:t>Attenuate the contribution made by illumination and amplify the contribution made by reflectance</a:t>
            </a:r>
          </a:p>
        </p:txBody>
      </p:sp>
    </p:spTree>
    <p:extLst>
      <p:ext uri="{BB962C8B-B14F-4D97-AF65-F5344CB8AC3E}">
        <p14:creationId xmlns:p14="http://schemas.microsoft.com/office/powerpoint/2010/main" val="279169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8" grpId="0" animBg="1"/>
      <p:bldP spid="14336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57347" name="Rectangle 3"/>
          <p:cNvSpPr>
            <a:spLocks noGrp="1" noRot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r>
              <a:rPr lang="en-US" altLang="en-US" smtClean="0"/>
              <a:t>Homomorphic Filtering: Example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7543800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696913" y="1973263"/>
            <a:ext cx="433387" cy="246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51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663575" y="1414463"/>
            <a:ext cx="78628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mtClean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58371" name="Rectangle 3"/>
          <p:cNvSpPr>
            <a:spLocks noGrp="1" noRot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r>
              <a:rPr lang="en-US" altLang="en-US" smtClean="0"/>
              <a:t>Homomorphic Filtering: Example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1788"/>
            <a:ext cx="6821488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2895600"/>
            <a:ext cx="1536700" cy="219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4" name="Rectangle 7"/>
          <p:cNvSpPr>
            <a:spLocks noChangeArrowheads="1"/>
          </p:cNvSpPr>
          <p:nvPr/>
        </p:nvSpPr>
        <p:spPr bwMode="auto">
          <a:xfrm>
            <a:off x="3124200" y="2605088"/>
            <a:ext cx="1320800" cy="2017712"/>
          </a:xfrm>
          <a:prstGeom prst="rect">
            <a:avLst/>
          </a:prstGeom>
          <a:solidFill>
            <a:srgbClr val="FFFF99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graphicFrame>
        <p:nvGraphicFramePr>
          <p:cNvPr id="58375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3200400" y="2667000"/>
          <a:ext cx="1179513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Equation" r:id="rId6" imgW="609600" imgH="914400" progId="Equation.DSMT4">
                  <p:embed/>
                </p:oleObj>
              </mc:Choice>
              <mc:Fallback>
                <p:oleObj name="Equation" r:id="rId6" imgW="60960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667000"/>
                        <a:ext cx="1179513" cy="177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48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Karhren</a:t>
            </a:r>
            <a:r>
              <a:rPr lang="en-IN" dirty="0" smtClean="0"/>
              <a:t> </a:t>
            </a:r>
            <a:r>
              <a:rPr lang="en-IN" dirty="0" err="1" smtClean="0"/>
              <a:t>Loeve</a:t>
            </a:r>
            <a:r>
              <a:rPr lang="en-IN" dirty="0" smtClean="0"/>
              <a:t> Transform (</a:t>
            </a:r>
            <a:r>
              <a:rPr lang="en-IN" dirty="0" err="1" smtClean="0"/>
              <a:t>Hotelling</a:t>
            </a:r>
            <a:r>
              <a:rPr lang="en-IN" dirty="0" smtClean="0"/>
              <a:t> </a:t>
            </a:r>
            <a:r>
              <a:rPr lang="en-IN" dirty="0" err="1" smtClean="0"/>
              <a:t>Transfrom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/>
          </a:bodyPr>
          <a:lstStyle/>
          <a:p>
            <a:pPr algn="just"/>
            <a:r>
              <a:rPr lang="en-IN" dirty="0" smtClean="0"/>
              <a:t>Also called as Eigen Vector Transform.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Based on statistical properties of image and has several important properties that make it useful for image processing – image compression.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Data from neighbouring pixels is highly correlated , so achieving image compression without losing the quality of image is a challenge.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434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Properties of DFT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circular time shift property of DFT says that if discrete time signal is circularly shifted in time by m units , then its DFT is multiplied by e^-j2pikm/N</a:t>
            </a:r>
            <a:endParaRPr lang="en-IN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17032"/>
            <a:ext cx="5976664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085184"/>
            <a:ext cx="554461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759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Karhren</a:t>
            </a:r>
            <a:r>
              <a:rPr lang="en-IN" dirty="0"/>
              <a:t> </a:t>
            </a:r>
            <a:r>
              <a:rPr lang="en-IN" dirty="0" err="1"/>
              <a:t>Loeve</a:t>
            </a:r>
            <a:r>
              <a:rPr lang="en-IN" dirty="0"/>
              <a:t> Transform (</a:t>
            </a:r>
            <a:r>
              <a:rPr lang="en-IN" dirty="0" err="1"/>
              <a:t>Hotelling</a:t>
            </a:r>
            <a:r>
              <a:rPr lang="en-IN" dirty="0"/>
              <a:t> </a:t>
            </a:r>
            <a:r>
              <a:rPr lang="en-IN" dirty="0" err="1"/>
              <a:t>Transfrom</a:t>
            </a:r>
            <a:r>
              <a:rPr lang="en-IN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By de-correlating this data more compression can be achieved.</a:t>
            </a:r>
          </a:p>
          <a:p>
            <a:endParaRPr lang="en-IN" dirty="0"/>
          </a:p>
          <a:p>
            <a:pPr algn="just"/>
            <a:r>
              <a:rPr lang="en-IN" dirty="0" smtClean="0"/>
              <a:t>KL transform </a:t>
            </a:r>
            <a:r>
              <a:rPr lang="en-IN" dirty="0" smtClean="0"/>
              <a:t>de-correlates </a:t>
            </a:r>
            <a:r>
              <a:rPr lang="en-IN" dirty="0" smtClean="0"/>
              <a:t>the data which facilitates high degrees of compression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96410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Steps to compute KL transform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813746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6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764704"/>
            <a:ext cx="6876256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21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1" y="1124744"/>
            <a:ext cx="824757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4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6863949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2075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7" y="1124744"/>
            <a:ext cx="903649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8673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Eigen Value </a:t>
            </a:r>
            <a:r>
              <a:rPr lang="en-IN" dirty="0" smtClean="0">
                <a:latin typeface="Lao UI"/>
                <a:cs typeface="Lao UI"/>
              </a:rPr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798"/>
            <a:ext cx="7507597" cy="453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815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36912"/>
            <a:ext cx="5112568" cy="71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7464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8"/>
            <a:ext cx="6120680" cy="599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1673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8338991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1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6672</TotalTime>
  <Words>1768</Words>
  <Application>Microsoft Office PowerPoint</Application>
  <PresentationFormat>On-screen Show (4:3)</PresentationFormat>
  <Paragraphs>317</Paragraphs>
  <Slides>103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1" baseType="lpstr">
      <vt:lpstr>Office Theme</vt:lpstr>
      <vt:lpstr>Contemporary</vt:lpstr>
      <vt:lpstr>1_Contemporary</vt:lpstr>
      <vt:lpstr>2_Contemporary</vt:lpstr>
      <vt:lpstr>3_Contemporary</vt:lpstr>
      <vt:lpstr>4_Contemporary</vt:lpstr>
      <vt:lpstr>5_Contemporary</vt:lpstr>
      <vt:lpstr>Equation</vt:lpstr>
      <vt:lpstr>Chapter 3 </vt:lpstr>
      <vt:lpstr>Discrete Fourier Transform</vt:lpstr>
      <vt:lpstr>Discrete Fourier Transform</vt:lpstr>
      <vt:lpstr>Inverse Discrete Fourier Transform</vt:lpstr>
      <vt:lpstr>Properties of DFT</vt:lpstr>
      <vt:lpstr>Properties of DFT</vt:lpstr>
      <vt:lpstr>Properties of DFT</vt:lpstr>
      <vt:lpstr>Properties of DFT</vt:lpstr>
      <vt:lpstr>Properties of DFT</vt:lpstr>
      <vt:lpstr>Properties of DFT</vt:lpstr>
      <vt:lpstr>Fast Fourier Transform</vt:lpstr>
      <vt:lpstr>Radix-2 FFT</vt:lpstr>
      <vt:lpstr>Phase or Twiddle Factor</vt:lpstr>
      <vt:lpstr>DIT-FFT</vt:lpstr>
      <vt:lpstr>PowerPoint Presentation</vt:lpstr>
      <vt:lpstr>PowerPoint Presentation</vt:lpstr>
      <vt:lpstr>PowerPoint Presentation</vt:lpstr>
      <vt:lpstr>PowerPoint Presentation</vt:lpstr>
      <vt:lpstr>Image Transforms</vt:lpstr>
      <vt:lpstr>Image Transforms</vt:lpstr>
      <vt:lpstr>NEED FOR TRANSFORM</vt:lpstr>
      <vt:lpstr>NEED FOR TRANSFORM</vt:lpstr>
      <vt:lpstr>PowerPoint Presentation</vt:lpstr>
      <vt:lpstr>Image Transform</vt:lpstr>
      <vt:lpstr>Image Transform</vt:lpstr>
      <vt:lpstr>Image Transform</vt:lpstr>
      <vt:lpstr>Image Transform</vt:lpstr>
      <vt:lpstr>Need for transform</vt:lpstr>
      <vt:lpstr>PowerPoint Presentation</vt:lpstr>
      <vt:lpstr>Orthogonal DFT</vt:lpstr>
      <vt:lpstr>Image Transform</vt:lpstr>
      <vt:lpstr>PowerPoint Presentation</vt:lpstr>
      <vt:lpstr>PowerPoint Presentation</vt:lpstr>
      <vt:lpstr>PowerPoint Presentation</vt:lpstr>
      <vt:lpstr>PowerPoint Presentation</vt:lpstr>
      <vt:lpstr>Unitary Transform</vt:lpstr>
      <vt:lpstr>DFT of Image Matrix (2D)</vt:lpstr>
      <vt:lpstr>DFT of Image Matrix (2D)</vt:lpstr>
      <vt:lpstr>PowerPoint Presentation</vt:lpstr>
      <vt:lpstr>PowerPoint Presentation</vt:lpstr>
      <vt:lpstr>PowerPoint Presentation</vt:lpstr>
      <vt:lpstr>Discrete Cosine Transform (DCT)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IDCT</vt:lpstr>
      <vt:lpstr>Symmetric and Asymmetric</vt:lpstr>
      <vt:lpstr>Hadamard Transform</vt:lpstr>
      <vt:lpstr>PowerPoint Presentation</vt:lpstr>
      <vt:lpstr>Hadamard Transform</vt:lpstr>
      <vt:lpstr>PowerPoint Presentation</vt:lpstr>
      <vt:lpstr>Walsh Transform</vt:lpstr>
      <vt:lpstr>Haar Transform</vt:lpstr>
      <vt:lpstr>Haar Transform</vt:lpstr>
      <vt:lpstr>IMAGE ENHANCEMENT IN THE FREQUENCY DOMAIN</vt:lpstr>
      <vt:lpstr>IMAGE ENHANCEMENT IN THE FREQUENCY DOMAIN</vt:lpstr>
      <vt:lpstr>Low-pass (LP) filtering</vt:lpstr>
      <vt:lpstr>Lowpass (LP) filtering (cont’d)</vt:lpstr>
      <vt:lpstr>Low-pass (LP) filtering</vt:lpstr>
      <vt:lpstr>How does D0 control smoothing? (cont’d)</vt:lpstr>
      <vt:lpstr>Ringing Effect</vt:lpstr>
      <vt:lpstr>Low Pass (LP) Filters</vt:lpstr>
      <vt:lpstr>PowerPoint Presentation</vt:lpstr>
      <vt:lpstr>Butterworth LP filter (BLPF)</vt:lpstr>
      <vt:lpstr>Spatial Representation of BLPFs</vt:lpstr>
      <vt:lpstr>Comparison: Ideal LP and BLPF</vt:lpstr>
      <vt:lpstr>Gaussian LP filter (GLPF)</vt:lpstr>
      <vt:lpstr>PowerPoint Presentation</vt:lpstr>
      <vt:lpstr>PowerPoint Presentation</vt:lpstr>
      <vt:lpstr>High-Pass filtering</vt:lpstr>
      <vt:lpstr>High-pass filtering (cont’d)</vt:lpstr>
      <vt:lpstr>Butterworth high pass filter (BHPF)</vt:lpstr>
      <vt:lpstr>Comparison: IHPF and BHPF</vt:lpstr>
      <vt:lpstr>Gaussian HP filter</vt:lpstr>
      <vt:lpstr>Comparison: BHPF and GHPF</vt:lpstr>
      <vt:lpstr>Homomorphic filtering</vt:lpstr>
      <vt:lpstr>Homomorphic Filtering (cont’d)</vt:lpstr>
      <vt:lpstr>How are frequencies mixed together?</vt:lpstr>
      <vt:lpstr>Can we separate them?</vt:lpstr>
      <vt:lpstr>Steps of Homomorphic Filtering</vt:lpstr>
      <vt:lpstr>Steps of Homomorphic Filtering (cont’d)</vt:lpstr>
      <vt:lpstr>Example using high-frequency emphasis</vt:lpstr>
      <vt:lpstr>Homomorphic Filtering: Example</vt:lpstr>
      <vt:lpstr>Homomorphic Filtering: Example</vt:lpstr>
      <vt:lpstr>Karhren Loeve Transform (Hotelling Transfrom)</vt:lpstr>
      <vt:lpstr>Karhren Loeve Transform (Hotelling Transfrom)</vt:lpstr>
      <vt:lpstr>Steps to compute KL transform</vt:lpstr>
      <vt:lpstr>PowerPoint Presentation</vt:lpstr>
      <vt:lpstr>PowerPoint Presentation</vt:lpstr>
      <vt:lpstr>PowerPoint Presentation</vt:lpstr>
      <vt:lpstr>PowerPoint Presentation</vt:lpstr>
      <vt:lpstr>Eigen Value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Admin</dc:creator>
  <cp:lastModifiedBy>Admin</cp:lastModifiedBy>
  <cp:revision>147</cp:revision>
  <dcterms:created xsi:type="dcterms:W3CDTF">2022-02-18T09:26:03Z</dcterms:created>
  <dcterms:modified xsi:type="dcterms:W3CDTF">2022-04-19T05:52:13Z</dcterms:modified>
</cp:coreProperties>
</file>